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5"/>
    <p:sldMasterId id="2147483698" r:id="rId6"/>
    <p:sldMasterId id="2147483699" r:id="rId7"/>
    <p:sldMasterId id="2147483700" r:id="rId8"/>
    <p:sldMasterId id="214748370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Lst>
  <p:sldSz cy="5143500" cx="9144000"/>
  <p:notesSz cx="6858000" cy="9144000"/>
  <p:embeddedFontLst>
    <p:embeddedFont>
      <p:font typeface="Book Antiqua"/>
      <p:regular r:id="rId27"/>
      <p:bold r:id="rId28"/>
      <p:italic r:id="rId29"/>
      <p:boldItalic r:id="rId30"/>
    </p:embeddedFont>
    <p:embeddedFont>
      <p:font typeface="Century Gothic"/>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6B683D-A840-4382-8863-A95873853AC5}">
  <a:tblStyle styleId="{B16B683D-A840-4382-8863-A95873853AC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font" Target="fonts/BookAntiqua-bold.fntdata"/><Relationship Id="rId27" Type="http://schemas.openxmlformats.org/officeDocument/2006/relationships/font" Target="fonts/BookAntiqua-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BookAntiqua-italic.fntdata"/><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CenturyGothic-regular.fntdata"/><Relationship Id="rId30" Type="http://schemas.openxmlformats.org/officeDocument/2006/relationships/font" Target="fonts/BookAntiqua-boldItalic.fntdata"/><Relationship Id="rId11" Type="http://schemas.openxmlformats.org/officeDocument/2006/relationships/slide" Target="slides/slide1.xml"/><Relationship Id="rId33" Type="http://schemas.openxmlformats.org/officeDocument/2006/relationships/font" Target="fonts/CenturyGothic-italic.fntdata"/><Relationship Id="rId10" Type="http://schemas.openxmlformats.org/officeDocument/2006/relationships/notesMaster" Target="notesMasters/notesMaster1.xml"/><Relationship Id="rId32" Type="http://schemas.openxmlformats.org/officeDocument/2006/relationships/font" Target="fonts/CenturyGothic-bold.fntdata"/><Relationship Id="rId13" Type="http://schemas.openxmlformats.org/officeDocument/2006/relationships/slide" Target="slides/slide3.xml"/><Relationship Id="rId12" Type="http://schemas.openxmlformats.org/officeDocument/2006/relationships/slide" Target="slides/slide2.xml"/><Relationship Id="rId34" Type="http://schemas.openxmlformats.org/officeDocument/2006/relationships/font" Target="fonts/CenturyGothic-boldItalic.fntdata"/><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6b2ff8604c_2_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41" name="Google Shape;241;g16b2ff8604c_2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6b2ff8604c_2_2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g16b2ff8604c_2_2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75" name="Google Shape;375;g16b2ff8604c_2_2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6b2ff8604c_2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0" name="Google Shape;380;g16b2ff8604c_2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6b2ff8604c_7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7" name="Google Shape;407;g16b2ff8604c_7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6b4cd67164_12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 name="Google Shape;438;g16b4cd67164_12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6b4cd67164_17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9" name="Google Shape;469;g16b4cd67164_17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6b58f53d4b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01" name="Google Shape;501;g16b58f53d4b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6b2ff8604c_2_2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10" name="Google Shape;510;g16b2ff8604c_2_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6b58f53d4b_1_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1" name="Google Shape;251;g16b58f53d4b_1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6b2ff8604c_2_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63" name="Google Shape;263;g16b2ff8604c_2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6b2ff8604c_2_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5" name="Google Shape;275;g16b2ff8604c_2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6b2ff8604c_2_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4" name="Google Shape;284;g16b2ff8604c_2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6b2ff8604c_2_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7" name="Google Shape;297;g16b2ff8604c_2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6b2ff8604c_2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6" name="Google Shape;306;g16b2ff8604c_2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6b2ff8604c_2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g16b2ff8604c_2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6b2ff8604c_2_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g16b2ff8604c_2_2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69" name="Google Shape;369;g16b2ff8604c_2_2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SzPts val="1100"/>
              <a:buNone/>
              <a:defRPr sz="4500"/>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68" name="Google Shape;68;p1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9" name="Google Shape;69;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1" name="Google Shape;71;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SzPts val="1100"/>
              <a:buNone/>
              <a:defRPr sz="4500"/>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74" name="Google Shape;74;p17"/>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5" name="Google Shape;75;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7" name="Google Shape;77;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80" name="Google Shape;80;p18"/>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8"/>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87" name="Google Shape;87;p19"/>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8" name="Google Shape;88;p19"/>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p19"/>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0" name="Google Shape;90;p19"/>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1" name="Google Shape;91;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3" name="Google Shape;93;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SzPts val="1100"/>
              <a:buNone/>
              <a:defRPr sz="2400"/>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SzPts val="1100"/>
              <a:buNone/>
              <a:defRPr sz="2400"/>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1" name="Shape 131"/>
        <p:cNvGrpSpPr/>
        <p:nvPr/>
      </p:nvGrpSpPr>
      <p:grpSpPr>
        <a:xfrm>
          <a:off x="0" y="0"/>
          <a:ext cx="0" cy="0"/>
          <a:chOff x="0" y="0"/>
          <a:chExt cx="0" cy="0"/>
        </a:xfrm>
      </p:grpSpPr>
      <p:sp>
        <p:nvSpPr>
          <p:cNvPr id="132" name="Google Shape;132;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3" name="Google Shape;133;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34" name="Google Shape;134;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7" name="Google Shape;137;p2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38" name="Google Shape;138;p2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39" name="Google Shape;13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 name="Shape 140"/>
        <p:cNvGrpSpPr/>
        <p:nvPr/>
      </p:nvGrpSpPr>
      <p:grpSpPr>
        <a:xfrm>
          <a:off x="0" y="0"/>
          <a:ext cx="0" cy="0"/>
          <a:chOff x="0" y="0"/>
          <a:chExt cx="0" cy="0"/>
        </a:xfrm>
      </p:grpSpPr>
      <p:sp>
        <p:nvSpPr>
          <p:cNvPr id="141" name="Google Shape;141;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2" name="Google Shape;14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3" name="Shape 143"/>
        <p:cNvGrpSpPr/>
        <p:nvPr/>
      </p:nvGrpSpPr>
      <p:grpSpPr>
        <a:xfrm>
          <a:off x="0" y="0"/>
          <a:ext cx="0" cy="0"/>
          <a:chOff x="0" y="0"/>
          <a:chExt cx="0" cy="0"/>
        </a:xfrm>
      </p:grpSpPr>
      <p:sp>
        <p:nvSpPr>
          <p:cNvPr id="144" name="Google Shape;144;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5" name="Google Shape;145;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46" name="Google Shape;146;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7" name="Shape 147"/>
        <p:cNvGrpSpPr/>
        <p:nvPr/>
      </p:nvGrpSpPr>
      <p:grpSpPr>
        <a:xfrm>
          <a:off x="0" y="0"/>
          <a:ext cx="0" cy="0"/>
          <a:chOff x="0" y="0"/>
          <a:chExt cx="0" cy="0"/>
        </a:xfrm>
      </p:grpSpPr>
      <p:sp>
        <p:nvSpPr>
          <p:cNvPr id="148" name="Google Shape;148;p3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49" name="Google Shape;149;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0" name="Shape 150"/>
        <p:cNvGrpSpPr/>
        <p:nvPr/>
      </p:nvGrpSpPr>
      <p:grpSpPr>
        <a:xfrm>
          <a:off x="0" y="0"/>
          <a:ext cx="0" cy="0"/>
          <a:chOff x="0" y="0"/>
          <a:chExt cx="0" cy="0"/>
        </a:xfrm>
      </p:grpSpPr>
      <p:sp>
        <p:nvSpPr>
          <p:cNvPr id="151" name="Google Shape;151;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53" name="Google Shape;153;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54" name="Google Shape;154;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55" name="Google Shape;15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6" name="Shape 156"/>
        <p:cNvGrpSpPr/>
        <p:nvPr/>
      </p:nvGrpSpPr>
      <p:grpSpPr>
        <a:xfrm>
          <a:off x="0" y="0"/>
          <a:ext cx="0" cy="0"/>
          <a:chOff x="0" y="0"/>
          <a:chExt cx="0" cy="0"/>
        </a:xfrm>
      </p:grpSpPr>
      <p:sp>
        <p:nvSpPr>
          <p:cNvPr id="157" name="Google Shape;157;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58" name="Google Shape;158;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9" name="Shape 159"/>
        <p:cNvGrpSpPr/>
        <p:nvPr/>
      </p:nvGrpSpPr>
      <p:grpSpPr>
        <a:xfrm>
          <a:off x="0" y="0"/>
          <a:ext cx="0" cy="0"/>
          <a:chOff x="0" y="0"/>
          <a:chExt cx="0" cy="0"/>
        </a:xfrm>
      </p:grpSpPr>
      <p:sp>
        <p:nvSpPr>
          <p:cNvPr id="160" name="Google Shape;160;p3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61" name="Google Shape;161;p3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62" name="Google Shape;16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7" name="Shape 167"/>
        <p:cNvGrpSpPr/>
        <p:nvPr/>
      </p:nvGrpSpPr>
      <p:grpSpPr>
        <a:xfrm>
          <a:off x="0" y="0"/>
          <a:ext cx="0" cy="0"/>
          <a:chOff x="0" y="0"/>
          <a:chExt cx="0" cy="0"/>
        </a:xfrm>
      </p:grpSpPr>
      <p:sp>
        <p:nvSpPr>
          <p:cNvPr id="168" name="Google Shape;168;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9" name="Shape 169"/>
        <p:cNvGrpSpPr/>
        <p:nvPr/>
      </p:nvGrpSpPr>
      <p:grpSpPr>
        <a:xfrm>
          <a:off x="0" y="0"/>
          <a:ext cx="0" cy="0"/>
          <a:chOff x="0" y="0"/>
          <a:chExt cx="0" cy="0"/>
        </a:xfrm>
      </p:grpSpPr>
      <p:sp>
        <p:nvSpPr>
          <p:cNvPr id="170" name="Google Shape;170;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1" name="Google Shape;171;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72" name="Google Shape;172;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3" name="Shape 173"/>
        <p:cNvGrpSpPr/>
        <p:nvPr/>
      </p:nvGrpSpPr>
      <p:grpSpPr>
        <a:xfrm>
          <a:off x="0" y="0"/>
          <a:ext cx="0" cy="0"/>
          <a:chOff x="0" y="0"/>
          <a:chExt cx="0" cy="0"/>
        </a:xfrm>
      </p:grpSpPr>
      <p:sp>
        <p:nvSpPr>
          <p:cNvPr id="174" name="Google Shape;174;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5" name="Google Shape;175;p3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76" name="Google Shape;176;p3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77" name="Google Shape;177;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8" name="Shape 178"/>
        <p:cNvGrpSpPr/>
        <p:nvPr/>
      </p:nvGrpSpPr>
      <p:grpSpPr>
        <a:xfrm>
          <a:off x="0" y="0"/>
          <a:ext cx="0" cy="0"/>
          <a:chOff x="0" y="0"/>
          <a:chExt cx="0" cy="0"/>
        </a:xfrm>
      </p:grpSpPr>
      <p:sp>
        <p:nvSpPr>
          <p:cNvPr id="179" name="Google Shape;179;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0" name="Google Shape;180;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1" name="Shape 181"/>
        <p:cNvGrpSpPr/>
        <p:nvPr/>
      </p:nvGrpSpPr>
      <p:grpSpPr>
        <a:xfrm>
          <a:off x="0" y="0"/>
          <a:ext cx="0" cy="0"/>
          <a:chOff x="0" y="0"/>
          <a:chExt cx="0" cy="0"/>
        </a:xfrm>
      </p:grpSpPr>
      <p:sp>
        <p:nvSpPr>
          <p:cNvPr id="182" name="Google Shape;182;p4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3" name="Google Shape;183;p4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84" name="Google Shape;184;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5" name="Shape 185"/>
        <p:cNvGrpSpPr/>
        <p:nvPr/>
      </p:nvGrpSpPr>
      <p:grpSpPr>
        <a:xfrm>
          <a:off x="0" y="0"/>
          <a:ext cx="0" cy="0"/>
          <a:chOff x="0" y="0"/>
          <a:chExt cx="0" cy="0"/>
        </a:xfrm>
      </p:grpSpPr>
      <p:sp>
        <p:nvSpPr>
          <p:cNvPr id="186" name="Google Shape;186;p4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7" name="Google Shape;187;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8" name="Shape 188"/>
        <p:cNvGrpSpPr/>
        <p:nvPr/>
      </p:nvGrpSpPr>
      <p:grpSpPr>
        <a:xfrm>
          <a:off x="0" y="0"/>
          <a:ext cx="0" cy="0"/>
          <a:chOff x="0" y="0"/>
          <a:chExt cx="0" cy="0"/>
        </a:xfrm>
      </p:grpSpPr>
      <p:sp>
        <p:nvSpPr>
          <p:cNvPr id="189" name="Google Shape;189;p4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4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91" name="Google Shape;191;p4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92" name="Google Shape;192;p4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3" name="Google Shape;193;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4" name="Shape 194"/>
        <p:cNvGrpSpPr/>
        <p:nvPr/>
      </p:nvGrpSpPr>
      <p:grpSpPr>
        <a:xfrm>
          <a:off x="0" y="0"/>
          <a:ext cx="0" cy="0"/>
          <a:chOff x="0" y="0"/>
          <a:chExt cx="0" cy="0"/>
        </a:xfrm>
      </p:grpSpPr>
      <p:sp>
        <p:nvSpPr>
          <p:cNvPr id="195" name="Google Shape;195;p4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96" name="Google Shape;196;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7" name="Shape 197"/>
        <p:cNvGrpSpPr/>
        <p:nvPr/>
      </p:nvGrpSpPr>
      <p:grpSpPr>
        <a:xfrm>
          <a:off x="0" y="0"/>
          <a:ext cx="0" cy="0"/>
          <a:chOff x="0" y="0"/>
          <a:chExt cx="0" cy="0"/>
        </a:xfrm>
      </p:grpSpPr>
      <p:sp>
        <p:nvSpPr>
          <p:cNvPr id="198" name="Google Shape;198;p4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99" name="Google Shape;199;p4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00" name="Google Shape;200;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5" name="Shape 205"/>
        <p:cNvGrpSpPr/>
        <p:nvPr/>
      </p:nvGrpSpPr>
      <p:grpSpPr>
        <a:xfrm>
          <a:off x="0" y="0"/>
          <a:ext cx="0" cy="0"/>
          <a:chOff x="0" y="0"/>
          <a:chExt cx="0" cy="0"/>
        </a:xfrm>
      </p:grpSpPr>
      <p:sp>
        <p:nvSpPr>
          <p:cNvPr id="206" name="Google Shape;206;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 name="Shape 207"/>
        <p:cNvGrpSpPr/>
        <p:nvPr/>
      </p:nvGrpSpPr>
      <p:grpSpPr>
        <a:xfrm>
          <a:off x="0" y="0"/>
          <a:ext cx="0" cy="0"/>
          <a:chOff x="0" y="0"/>
          <a:chExt cx="0" cy="0"/>
        </a:xfrm>
      </p:grpSpPr>
      <p:sp>
        <p:nvSpPr>
          <p:cNvPr id="208" name="Google Shape;208;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9" name="Google Shape;209;p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0" name="Google Shape;210;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1" name="Shape 211"/>
        <p:cNvGrpSpPr/>
        <p:nvPr/>
      </p:nvGrpSpPr>
      <p:grpSpPr>
        <a:xfrm>
          <a:off x="0" y="0"/>
          <a:ext cx="0" cy="0"/>
          <a:chOff x="0" y="0"/>
          <a:chExt cx="0" cy="0"/>
        </a:xfrm>
      </p:grpSpPr>
      <p:sp>
        <p:nvSpPr>
          <p:cNvPr id="212" name="Google Shape;212;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3" name="Google Shape;213;p4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4" name="Google Shape;214;p4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5" name="Google Shape;215;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6" name="Shape 216"/>
        <p:cNvGrpSpPr/>
        <p:nvPr/>
      </p:nvGrpSpPr>
      <p:grpSpPr>
        <a:xfrm>
          <a:off x="0" y="0"/>
          <a:ext cx="0" cy="0"/>
          <a:chOff x="0" y="0"/>
          <a:chExt cx="0" cy="0"/>
        </a:xfrm>
      </p:grpSpPr>
      <p:sp>
        <p:nvSpPr>
          <p:cNvPr id="217" name="Google Shape;217;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8" name="Google Shape;218;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9" name="Shape 219"/>
        <p:cNvGrpSpPr/>
        <p:nvPr/>
      </p:nvGrpSpPr>
      <p:grpSpPr>
        <a:xfrm>
          <a:off x="0" y="0"/>
          <a:ext cx="0" cy="0"/>
          <a:chOff x="0" y="0"/>
          <a:chExt cx="0" cy="0"/>
        </a:xfrm>
      </p:grpSpPr>
      <p:sp>
        <p:nvSpPr>
          <p:cNvPr id="220" name="Google Shape;220;p5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1" name="Google Shape;221;p5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22" name="Google Shape;222;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3" name="Shape 223"/>
        <p:cNvGrpSpPr/>
        <p:nvPr/>
      </p:nvGrpSpPr>
      <p:grpSpPr>
        <a:xfrm>
          <a:off x="0" y="0"/>
          <a:ext cx="0" cy="0"/>
          <a:chOff x="0" y="0"/>
          <a:chExt cx="0" cy="0"/>
        </a:xfrm>
      </p:grpSpPr>
      <p:sp>
        <p:nvSpPr>
          <p:cNvPr id="224" name="Google Shape;224;p5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25" name="Google Shape;225;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6" name="Shape 226"/>
        <p:cNvGrpSpPr/>
        <p:nvPr/>
      </p:nvGrpSpPr>
      <p:grpSpPr>
        <a:xfrm>
          <a:off x="0" y="0"/>
          <a:ext cx="0" cy="0"/>
          <a:chOff x="0" y="0"/>
          <a:chExt cx="0" cy="0"/>
        </a:xfrm>
      </p:grpSpPr>
      <p:sp>
        <p:nvSpPr>
          <p:cNvPr id="227" name="Google Shape;227;p5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5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29" name="Google Shape;229;p5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30" name="Google Shape;230;p5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31" name="Google Shape;231;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2" name="Shape 232"/>
        <p:cNvGrpSpPr/>
        <p:nvPr/>
      </p:nvGrpSpPr>
      <p:grpSpPr>
        <a:xfrm>
          <a:off x="0" y="0"/>
          <a:ext cx="0" cy="0"/>
          <a:chOff x="0" y="0"/>
          <a:chExt cx="0" cy="0"/>
        </a:xfrm>
      </p:grpSpPr>
      <p:sp>
        <p:nvSpPr>
          <p:cNvPr id="233" name="Google Shape;233;p5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34" name="Google Shape;23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5" name="Shape 235"/>
        <p:cNvGrpSpPr/>
        <p:nvPr/>
      </p:nvGrpSpPr>
      <p:grpSpPr>
        <a:xfrm>
          <a:off x="0" y="0"/>
          <a:ext cx="0" cy="0"/>
          <a:chOff x="0" y="0"/>
          <a:chExt cx="0" cy="0"/>
        </a:xfrm>
      </p:grpSpPr>
      <p:sp>
        <p:nvSpPr>
          <p:cNvPr id="236" name="Google Shape;236;p5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37" name="Google Shape;237;p5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38" name="Google Shape;238;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0" Type="http://schemas.openxmlformats.org/officeDocument/2006/relationships/theme" Target="../theme/theme4.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10" Type="http://schemas.openxmlformats.org/officeDocument/2006/relationships/theme" Target="../theme/theme5.xml"/><Relationship Id="rId9" Type="http://schemas.openxmlformats.org/officeDocument/2006/relationships/slideLayout" Target="../slideLayouts/slideLayout40.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10" Type="http://schemas.openxmlformats.org/officeDocument/2006/relationships/theme" Target="../theme/theme6.xml"/><Relationship Id="rId9" Type="http://schemas.openxmlformats.org/officeDocument/2006/relationships/slideLayout" Target="../slideLayouts/slideLayout49.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5" name="Shape 125"/>
        <p:cNvGrpSpPr/>
        <p:nvPr/>
      </p:nvGrpSpPr>
      <p:grpSpPr>
        <a:xfrm>
          <a:off x="0" y="0"/>
          <a:ext cx="0" cy="0"/>
          <a:chOff x="0" y="0"/>
          <a:chExt cx="0" cy="0"/>
        </a:xfrm>
      </p:grpSpPr>
      <p:sp>
        <p:nvSpPr>
          <p:cNvPr id="126" name="Google Shape;12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27" name="Google Shape;12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28" name="Google Shape;12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3" name="Shape 163"/>
        <p:cNvGrpSpPr/>
        <p:nvPr/>
      </p:nvGrpSpPr>
      <p:grpSpPr>
        <a:xfrm>
          <a:off x="0" y="0"/>
          <a:ext cx="0" cy="0"/>
          <a:chOff x="0" y="0"/>
          <a:chExt cx="0" cy="0"/>
        </a:xfrm>
      </p:grpSpPr>
      <p:sp>
        <p:nvSpPr>
          <p:cNvPr id="164" name="Google Shape;164;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65" name="Google Shape;165;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66" name="Google Shape;16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1" name="Shape 201"/>
        <p:cNvGrpSpPr/>
        <p:nvPr/>
      </p:nvGrpSpPr>
      <p:grpSpPr>
        <a:xfrm>
          <a:off x="0" y="0"/>
          <a:ext cx="0" cy="0"/>
          <a:chOff x="0" y="0"/>
          <a:chExt cx="0" cy="0"/>
        </a:xfrm>
      </p:grpSpPr>
      <p:sp>
        <p:nvSpPr>
          <p:cNvPr id="202" name="Google Shape;202;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03" name="Google Shape;203;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04" name="Google Shape;204;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33.png"/><Relationship Id="rId9"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30.png"/><Relationship Id="rId8"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40.png"/><Relationship Id="rId5" Type="http://schemas.openxmlformats.org/officeDocument/2006/relationships/image" Target="../media/image38.png"/><Relationship Id="rId6" Type="http://schemas.openxmlformats.org/officeDocument/2006/relationships/image" Target="../media/image37.png"/><Relationship Id="rId7" Type="http://schemas.openxmlformats.org/officeDocument/2006/relationships/image" Target="../media/image43.png"/><Relationship Id="rId8"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36.jpg"/><Relationship Id="rId6" Type="http://schemas.openxmlformats.org/officeDocument/2006/relationships/image" Target="../media/image34.png"/><Relationship Id="rId7" Type="http://schemas.openxmlformats.org/officeDocument/2006/relationships/image" Target="../media/image50.jpg"/><Relationship Id="rId8" Type="http://schemas.openxmlformats.org/officeDocument/2006/relationships/image" Target="../media/image4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49.png"/><Relationship Id="rId5" Type="http://schemas.openxmlformats.org/officeDocument/2006/relationships/image" Target="../media/image45.png"/><Relationship Id="rId6" Type="http://schemas.openxmlformats.org/officeDocument/2006/relationships/image" Target="../media/image52.png"/><Relationship Id="rId7" Type="http://schemas.openxmlformats.org/officeDocument/2006/relationships/image" Target="../media/image48.png"/><Relationship Id="rId8"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1.jpg"/><Relationship Id="rId5" Type="http://schemas.openxmlformats.org/officeDocument/2006/relationships/image" Target="../media/image5.jpg"/><Relationship Id="rId6"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8.png"/><Relationship Id="rId7"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16.png"/><Relationship Id="rId8"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9.png"/><Relationship Id="rId9"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7.png"/><Relationship Id="rId7" Type="http://schemas.openxmlformats.org/officeDocument/2006/relationships/image" Target="../media/image35.png"/><Relationship Id="rId8"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55"/>
          <p:cNvSpPr txBox="1"/>
          <p:nvPr>
            <p:ph type="ctrTitle"/>
          </p:nvPr>
        </p:nvSpPr>
        <p:spPr>
          <a:xfrm>
            <a:off x="1321538" y="877650"/>
            <a:ext cx="6500925" cy="9900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SzPts val="1100"/>
              <a:buNone/>
            </a:pPr>
            <a:r>
              <a:rPr b="1" lang="en" sz="3100">
                <a:latin typeface="Times New Roman"/>
                <a:ea typeface="Times New Roman"/>
                <a:cs typeface="Times New Roman"/>
                <a:sym typeface="Times New Roman"/>
              </a:rPr>
              <a:t>Image Caption Generation </a:t>
            </a:r>
            <a:endParaRPr b="1" sz="3100">
              <a:latin typeface="Times New Roman"/>
              <a:ea typeface="Times New Roman"/>
              <a:cs typeface="Times New Roman"/>
              <a:sym typeface="Times New Roman"/>
            </a:endParaRPr>
          </a:p>
          <a:p>
            <a:pPr indent="0" lvl="0" marL="0" rtl="0" algn="ctr">
              <a:lnSpc>
                <a:spcPct val="90000"/>
              </a:lnSpc>
              <a:spcBef>
                <a:spcPts val="0"/>
              </a:spcBef>
              <a:spcAft>
                <a:spcPts val="0"/>
              </a:spcAft>
              <a:buSzPts val="1100"/>
              <a:buNone/>
            </a:pPr>
            <a:r>
              <a:rPr b="1" lang="en" sz="3100">
                <a:latin typeface="Times New Roman"/>
                <a:ea typeface="Times New Roman"/>
                <a:cs typeface="Times New Roman"/>
                <a:sym typeface="Times New Roman"/>
              </a:rPr>
              <a:t>Using Deep Learning</a:t>
            </a:r>
            <a:endParaRPr b="1" sz="3100">
              <a:latin typeface="Times New Roman"/>
              <a:ea typeface="Times New Roman"/>
              <a:cs typeface="Times New Roman"/>
              <a:sym typeface="Times New Roman"/>
            </a:endParaRPr>
          </a:p>
        </p:txBody>
      </p:sp>
      <p:pic>
        <p:nvPicPr>
          <p:cNvPr id="244" name="Google Shape;244;p55"/>
          <p:cNvPicPr preferRelativeResize="0"/>
          <p:nvPr/>
        </p:nvPicPr>
        <p:blipFill rotWithShape="1">
          <a:blip r:embed="rId3">
            <a:alphaModFix/>
          </a:blip>
          <a:srcRect b="64454" l="0" r="38198" t="15763"/>
          <a:stretch/>
        </p:blipFill>
        <p:spPr>
          <a:xfrm>
            <a:off x="2331786" y="70929"/>
            <a:ext cx="4480434" cy="806723"/>
          </a:xfrm>
          <a:prstGeom prst="rect">
            <a:avLst/>
          </a:prstGeom>
          <a:noFill/>
          <a:ln>
            <a:noFill/>
          </a:ln>
        </p:spPr>
      </p:pic>
      <p:sp>
        <p:nvSpPr>
          <p:cNvPr id="245" name="Google Shape;245;p55"/>
          <p:cNvSpPr txBox="1"/>
          <p:nvPr/>
        </p:nvSpPr>
        <p:spPr>
          <a:xfrm>
            <a:off x="3138188" y="2338481"/>
            <a:ext cx="2867700" cy="400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Times New Roman"/>
              <a:ea typeface="Times New Roman"/>
              <a:cs typeface="Times New Roman"/>
              <a:sym typeface="Times New Roman"/>
            </a:endParaRPr>
          </a:p>
        </p:txBody>
      </p:sp>
      <p:graphicFrame>
        <p:nvGraphicFramePr>
          <p:cNvPr id="246" name="Google Shape;246;p55"/>
          <p:cNvGraphicFramePr/>
          <p:nvPr/>
        </p:nvGraphicFramePr>
        <p:xfrm>
          <a:off x="1791019" y="3100331"/>
          <a:ext cx="3000000" cy="3000000"/>
        </p:xfrm>
        <a:graphic>
          <a:graphicData uri="http://schemas.openxmlformats.org/drawingml/2006/table">
            <a:tbl>
              <a:tblPr>
                <a:noFill/>
                <a:tableStyleId>{B16B683D-A840-4382-8863-A95873853AC5}</a:tableStyleId>
              </a:tblPr>
              <a:tblGrid>
                <a:gridCol w="2780975"/>
                <a:gridCol w="2780975"/>
              </a:tblGrid>
              <a:tr h="29715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latin typeface="Times New Roman"/>
                          <a:ea typeface="Times New Roman"/>
                          <a:cs typeface="Times New Roman"/>
                          <a:sym typeface="Times New Roman"/>
                        </a:rPr>
                        <a:t>Name</a:t>
                      </a:r>
                      <a:endParaRPr b="1" sz="1500" u="none" cap="none" strike="noStrike">
                        <a:latin typeface="Times New Roman"/>
                        <a:ea typeface="Times New Roman"/>
                        <a:cs typeface="Times New Roman"/>
                        <a:sym typeface="Times New Roman"/>
                      </a:endParaRPr>
                    </a:p>
                  </a:txBody>
                  <a:tcPr marT="68575" marB="6857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latin typeface="Times New Roman"/>
                          <a:ea typeface="Times New Roman"/>
                          <a:cs typeface="Times New Roman"/>
                          <a:sym typeface="Times New Roman"/>
                        </a:rPr>
                        <a:t>USN</a:t>
                      </a:r>
                      <a:endParaRPr b="1" sz="1500" u="none" cap="none" strike="noStrike">
                        <a:latin typeface="Times New Roman"/>
                        <a:ea typeface="Times New Roman"/>
                        <a:cs typeface="Times New Roman"/>
                        <a:sym typeface="Times New Roman"/>
                      </a:endParaRPr>
                    </a:p>
                  </a:txBody>
                  <a:tcPr marT="68575" marB="6857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7150">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latin typeface="Times New Roman"/>
                          <a:ea typeface="Times New Roman"/>
                          <a:cs typeface="Times New Roman"/>
                          <a:sym typeface="Times New Roman"/>
                        </a:rPr>
                        <a:t>Kushagra Tomar</a:t>
                      </a:r>
                      <a:endParaRPr sz="1500" u="none" cap="none" strike="noStrike">
                        <a:latin typeface="Times New Roman"/>
                        <a:ea typeface="Times New Roman"/>
                        <a:cs typeface="Times New Roman"/>
                        <a:sym typeface="Times New Roman"/>
                      </a:endParaRPr>
                    </a:p>
                  </a:txBody>
                  <a:tcPr marT="68575" marB="6857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latin typeface="Times New Roman"/>
                          <a:ea typeface="Times New Roman"/>
                          <a:cs typeface="Times New Roman"/>
                          <a:sym typeface="Times New Roman"/>
                        </a:rPr>
                        <a:t>01FE20BCS063</a:t>
                      </a:r>
                      <a:endParaRPr sz="1500" u="none" cap="none" strike="noStrike">
                        <a:latin typeface="Times New Roman"/>
                        <a:ea typeface="Times New Roman"/>
                        <a:cs typeface="Times New Roman"/>
                        <a:sym typeface="Times New Roman"/>
                      </a:endParaRPr>
                    </a:p>
                  </a:txBody>
                  <a:tcPr marT="68575" marB="6857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7150">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latin typeface="Times New Roman"/>
                          <a:ea typeface="Times New Roman"/>
                          <a:cs typeface="Times New Roman"/>
                          <a:sym typeface="Times New Roman"/>
                        </a:rPr>
                        <a:t>Rakshita Bandi</a:t>
                      </a:r>
                      <a:endParaRPr sz="1500" u="none" cap="none" strike="noStrike">
                        <a:latin typeface="Times New Roman"/>
                        <a:ea typeface="Times New Roman"/>
                        <a:cs typeface="Times New Roman"/>
                        <a:sym typeface="Times New Roman"/>
                      </a:endParaRPr>
                    </a:p>
                  </a:txBody>
                  <a:tcPr marT="68575" marB="6857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chemeClr val="dk1"/>
                          </a:solidFill>
                          <a:latin typeface="Times New Roman"/>
                          <a:ea typeface="Times New Roman"/>
                          <a:cs typeface="Times New Roman"/>
                          <a:sym typeface="Times New Roman"/>
                        </a:rPr>
                        <a:t>01FE20BCS076</a:t>
                      </a:r>
                      <a:endParaRPr sz="1500" u="none" cap="none" strike="noStrike">
                        <a:latin typeface="Times New Roman"/>
                        <a:ea typeface="Times New Roman"/>
                        <a:cs typeface="Times New Roman"/>
                        <a:sym typeface="Times New Roman"/>
                      </a:endParaRPr>
                    </a:p>
                  </a:txBody>
                  <a:tcPr marT="68575" marB="6857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7150">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latin typeface="Times New Roman"/>
                          <a:ea typeface="Times New Roman"/>
                          <a:cs typeface="Times New Roman"/>
                          <a:sym typeface="Times New Roman"/>
                        </a:rPr>
                        <a:t>Mayuri Kalmat</a:t>
                      </a:r>
                      <a:endParaRPr sz="1500" u="none" cap="none" strike="noStrike">
                        <a:latin typeface="Times New Roman"/>
                        <a:ea typeface="Times New Roman"/>
                        <a:cs typeface="Times New Roman"/>
                        <a:sym typeface="Times New Roman"/>
                      </a:endParaRPr>
                    </a:p>
                  </a:txBody>
                  <a:tcPr marT="68575" marB="6857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chemeClr val="dk1"/>
                          </a:solidFill>
                          <a:latin typeface="Times New Roman"/>
                          <a:ea typeface="Times New Roman"/>
                          <a:cs typeface="Times New Roman"/>
                          <a:sym typeface="Times New Roman"/>
                        </a:rPr>
                        <a:t>01FE20BCS095</a:t>
                      </a:r>
                      <a:endParaRPr sz="1500" u="none" cap="none" strike="noStrike">
                        <a:latin typeface="Times New Roman"/>
                        <a:ea typeface="Times New Roman"/>
                        <a:cs typeface="Times New Roman"/>
                        <a:sym typeface="Times New Roman"/>
                      </a:endParaRPr>
                    </a:p>
                  </a:txBody>
                  <a:tcPr marT="68575" marB="6857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7150">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latin typeface="Times New Roman"/>
                          <a:ea typeface="Times New Roman"/>
                          <a:cs typeface="Times New Roman"/>
                          <a:sym typeface="Times New Roman"/>
                        </a:rPr>
                        <a:t>Pranav Jadhav</a:t>
                      </a:r>
                      <a:endParaRPr sz="1500" u="none" cap="none" strike="noStrike">
                        <a:latin typeface="Times New Roman"/>
                        <a:ea typeface="Times New Roman"/>
                        <a:cs typeface="Times New Roman"/>
                        <a:sym typeface="Times New Roman"/>
                      </a:endParaRPr>
                    </a:p>
                  </a:txBody>
                  <a:tcPr marT="68575" marB="6857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chemeClr val="dk1"/>
                          </a:solidFill>
                          <a:latin typeface="Times New Roman"/>
                          <a:ea typeface="Times New Roman"/>
                          <a:cs typeface="Times New Roman"/>
                          <a:sym typeface="Times New Roman"/>
                        </a:rPr>
                        <a:t>01FE20BCS099</a:t>
                      </a:r>
                      <a:endParaRPr sz="1500" u="none" cap="none" strike="noStrike">
                        <a:latin typeface="Times New Roman"/>
                        <a:ea typeface="Times New Roman"/>
                        <a:cs typeface="Times New Roman"/>
                        <a:sym typeface="Times New Roman"/>
                      </a:endParaRPr>
                    </a:p>
                  </a:txBody>
                  <a:tcPr marT="68575" marB="6857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47" name="Google Shape;247;p55"/>
          <p:cNvSpPr txBox="1"/>
          <p:nvPr/>
        </p:nvSpPr>
        <p:spPr>
          <a:xfrm>
            <a:off x="3857600" y="2385722"/>
            <a:ext cx="1428900" cy="4464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chemeClr val="dk1"/>
              </a:buClr>
              <a:buSzPts val="800"/>
              <a:buFont typeface="Arial"/>
              <a:buNone/>
            </a:pPr>
            <a:r>
              <a:rPr b="1" i="0" lang="en" sz="2000" u="none" cap="none" strike="noStrike">
                <a:solidFill>
                  <a:schemeClr val="dk1"/>
                </a:solidFill>
                <a:latin typeface="Times New Roman"/>
                <a:ea typeface="Times New Roman"/>
                <a:cs typeface="Times New Roman"/>
                <a:sym typeface="Times New Roman"/>
              </a:rPr>
              <a:t>Team 02</a:t>
            </a:r>
            <a:endParaRPr b="1" i="0" sz="2000" u="none" cap="none" strike="noStrike">
              <a:solidFill>
                <a:srgbClr val="000000"/>
              </a:solidFill>
              <a:latin typeface="Times New Roman"/>
              <a:ea typeface="Times New Roman"/>
              <a:cs typeface="Times New Roman"/>
              <a:sym typeface="Times New Roman"/>
            </a:endParaRPr>
          </a:p>
        </p:txBody>
      </p:sp>
      <p:sp>
        <p:nvSpPr>
          <p:cNvPr id="248" name="Google Shape;248;p55"/>
          <p:cNvSpPr txBox="1"/>
          <p:nvPr/>
        </p:nvSpPr>
        <p:spPr>
          <a:xfrm>
            <a:off x="2594588" y="1993331"/>
            <a:ext cx="3954900" cy="3924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Times New Roman"/>
                <a:ea typeface="Times New Roman"/>
                <a:cs typeface="Times New Roman"/>
                <a:sym typeface="Times New Roman"/>
              </a:rPr>
              <a:t>Course</a:t>
            </a:r>
            <a:r>
              <a:rPr b="0" i="0" lang="en" sz="1700" u="none" cap="none" strike="noStrike">
                <a:solidFill>
                  <a:srgbClr val="000000"/>
                </a:solidFill>
                <a:latin typeface="Times New Roman"/>
                <a:ea typeface="Times New Roman"/>
                <a:cs typeface="Times New Roman"/>
                <a:sym typeface="Times New Roman"/>
              </a:rPr>
              <a:t>: Machine Learning (22ECSC306)</a:t>
            </a:r>
            <a:endParaRPr b="0" i="0" sz="17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64"/>
          <p:cNvPicPr preferRelativeResize="0"/>
          <p:nvPr/>
        </p:nvPicPr>
        <p:blipFill rotWithShape="1">
          <a:blip r:embed="rId3">
            <a:alphaModFix/>
          </a:blip>
          <a:srcRect b="0" l="0" r="0" t="0"/>
          <a:stretch/>
        </p:blipFill>
        <p:spPr>
          <a:xfrm>
            <a:off x="-49492" y="-63631"/>
            <a:ext cx="9374958" cy="52071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381" name="Shape 381"/>
        <p:cNvGrpSpPr/>
        <p:nvPr/>
      </p:nvGrpSpPr>
      <p:grpSpPr>
        <a:xfrm>
          <a:off x="0" y="0"/>
          <a:ext cx="0" cy="0"/>
          <a:chOff x="0" y="0"/>
          <a:chExt cx="0" cy="0"/>
        </a:xfrm>
      </p:grpSpPr>
      <p:sp>
        <p:nvSpPr>
          <p:cNvPr id="382" name="Google Shape;382;p65"/>
          <p:cNvSpPr txBox="1"/>
          <p:nvPr/>
        </p:nvSpPr>
        <p:spPr>
          <a:xfrm>
            <a:off x="8949690" y="51435"/>
            <a:ext cx="257100" cy="115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300"/>
              <a:buFont typeface="Trebuchet MS"/>
              <a:buNone/>
            </a:pPr>
            <a:r>
              <a:rPr b="0" i="0" lang="en" sz="300" u="none" cap="none" strike="noStrike">
                <a:solidFill>
                  <a:srgbClr val="FFFFFF"/>
                </a:solidFill>
                <a:latin typeface="Trebuchet MS"/>
                <a:ea typeface="Trebuchet MS"/>
                <a:cs typeface="Trebuchet MS"/>
                <a:sym typeface="Trebuchet MS"/>
              </a:rPr>
              <a:t>TM</a:t>
            </a:r>
            <a:endParaRPr b="0" i="0" sz="1100" u="none" cap="none" strike="noStrike">
              <a:solidFill>
                <a:srgbClr val="000000"/>
              </a:solidFill>
              <a:latin typeface="Arial"/>
              <a:ea typeface="Arial"/>
              <a:cs typeface="Arial"/>
              <a:sym typeface="Arial"/>
            </a:endParaRPr>
          </a:p>
        </p:txBody>
      </p:sp>
      <p:sp>
        <p:nvSpPr>
          <p:cNvPr id="383" name="Google Shape;383;p65"/>
          <p:cNvSpPr/>
          <p:nvPr/>
        </p:nvSpPr>
        <p:spPr>
          <a:xfrm>
            <a:off x="-40537" y="509681"/>
            <a:ext cx="3040650" cy="1491075"/>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Trebuchet MS"/>
              <a:ea typeface="Trebuchet MS"/>
              <a:cs typeface="Trebuchet MS"/>
              <a:sym typeface="Trebuchet MS"/>
            </a:endParaRPr>
          </a:p>
        </p:txBody>
      </p:sp>
      <p:sp>
        <p:nvSpPr>
          <p:cNvPr id="384" name="Google Shape;384;p65"/>
          <p:cNvSpPr/>
          <p:nvPr/>
        </p:nvSpPr>
        <p:spPr>
          <a:xfrm>
            <a:off x="2989463" y="517706"/>
            <a:ext cx="3584700" cy="4625775"/>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Trebuchet MS"/>
              <a:ea typeface="Trebuchet MS"/>
              <a:cs typeface="Trebuchet MS"/>
              <a:sym typeface="Trebuchet MS"/>
            </a:endParaRPr>
          </a:p>
        </p:txBody>
      </p:sp>
      <p:sp>
        <p:nvSpPr>
          <p:cNvPr id="385" name="Google Shape;385;p65"/>
          <p:cNvSpPr/>
          <p:nvPr/>
        </p:nvSpPr>
        <p:spPr>
          <a:xfrm>
            <a:off x="-48187" y="2000700"/>
            <a:ext cx="3040650" cy="31401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just">
              <a:lnSpc>
                <a:spcPct val="100000"/>
              </a:lnSpc>
              <a:spcBef>
                <a:spcPts val="0"/>
              </a:spcBef>
              <a:spcAft>
                <a:spcPts val="0"/>
              </a:spcAft>
              <a:buClr>
                <a:schemeClr val="dk1"/>
              </a:buClr>
              <a:buSzPts val="1100"/>
              <a:buFont typeface="Arial"/>
              <a:buNone/>
            </a:pPr>
            <a:r>
              <a:t/>
            </a:r>
            <a:endParaRPr b="0" i="0" sz="1000" u="none" cap="none" strike="noStrike">
              <a:solidFill>
                <a:srgbClr val="FFFFFF"/>
              </a:solidFill>
              <a:latin typeface="Trebuchet MS"/>
              <a:ea typeface="Trebuchet MS"/>
              <a:cs typeface="Trebuchet MS"/>
              <a:sym typeface="Trebuchet MS"/>
            </a:endParaRPr>
          </a:p>
        </p:txBody>
      </p:sp>
      <p:sp>
        <p:nvSpPr>
          <p:cNvPr id="386" name="Google Shape;386;p65"/>
          <p:cNvSpPr txBox="1"/>
          <p:nvPr/>
        </p:nvSpPr>
        <p:spPr>
          <a:xfrm>
            <a:off x="2989469" y="261378"/>
            <a:ext cx="9849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Book Antiqua"/>
                <a:ea typeface="Book Antiqua"/>
                <a:cs typeface="Book Antiqua"/>
                <a:sym typeface="Book Antiqua"/>
              </a:rPr>
              <a:t> </a:t>
            </a:r>
            <a:endParaRPr b="1" i="0" sz="1400" u="none" cap="none" strike="noStrike">
              <a:solidFill>
                <a:srgbClr val="000000"/>
              </a:solidFill>
              <a:latin typeface="Book Antiqua"/>
              <a:ea typeface="Book Antiqua"/>
              <a:cs typeface="Book Antiqua"/>
              <a:sym typeface="Book Antiqua"/>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F5496"/>
                </a:solidFill>
                <a:latin typeface="Book Antiqua"/>
                <a:ea typeface="Book Antiqua"/>
                <a:cs typeface="Book Antiqua"/>
                <a:sym typeface="Book Antiqua"/>
              </a:rPr>
              <a:t>Methodology </a:t>
            </a:r>
            <a:r>
              <a:rPr b="0" i="0" lang="en" sz="1000" u="none" cap="none" strike="noStrike">
                <a:solidFill>
                  <a:srgbClr val="2F5496"/>
                </a:solidFill>
                <a:latin typeface="Book Antiqua"/>
                <a:ea typeface="Book Antiqua"/>
                <a:cs typeface="Book Antiqua"/>
                <a:sym typeface="Book Antiqua"/>
              </a:rPr>
              <a:t> </a:t>
            </a:r>
            <a:endParaRPr b="0" i="0" sz="1400" u="none" cap="none" strike="noStrike">
              <a:solidFill>
                <a:srgbClr val="000000"/>
              </a:solidFill>
              <a:latin typeface="Arial"/>
              <a:ea typeface="Arial"/>
              <a:cs typeface="Arial"/>
              <a:sym typeface="Arial"/>
            </a:endParaRPr>
          </a:p>
        </p:txBody>
      </p:sp>
      <p:sp>
        <p:nvSpPr>
          <p:cNvPr id="387" name="Google Shape;387;p65"/>
          <p:cNvSpPr/>
          <p:nvPr/>
        </p:nvSpPr>
        <p:spPr>
          <a:xfrm>
            <a:off x="-48187" y="-13297"/>
            <a:ext cx="9204062" cy="531000"/>
          </a:xfrm>
          <a:prstGeom prst="rect">
            <a:avLst/>
          </a:prstGeom>
          <a:solidFill>
            <a:schemeClr val="dk1"/>
          </a:solid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Book Antiqua"/>
              <a:ea typeface="Book Antiqua"/>
              <a:cs typeface="Book Antiqua"/>
              <a:sym typeface="Book Antiqua"/>
            </a:endParaRPr>
          </a:p>
        </p:txBody>
      </p:sp>
      <p:sp>
        <p:nvSpPr>
          <p:cNvPr id="388" name="Google Shape;388;p65"/>
          <p:cNvSpPr/>
          <p:nvPr/>
        </p:nvSpPr>
        <p:spPr>
          <a:xfrm>
            <a:off x="568508" y="-33956"/>
            <a:ext cx="8381182" cy="46352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Book Antiqua"/>
                <a:ea typeface="Book Antiqua"/>
                <a:cs typeface="Book Antiqua"/>
                <a:sym typeface="Book Antiqua"/>
              </a:rPr>
              <a:t>Image Caption Generating Deep Learning Model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Book Antiqua"/>
                <a:ea typeface="Book Antiqua"/>
                <a:cs typeface="Book Antiqua"/>
                <a:sym typeface="Book Antiqua"/>
              </a:rPr>
              <a:t>Authors: Aishwarya Maroju, Sneha Sri Doma, Lahari Chandarlapati</a:t>
            </a:r>
            <a:endParaRPr b="0" i="0" sz="1100" u="none" cap="none" strike="noStrike">
              <a:solidFill>
                <a:schemeClr val="lt1"/>
              </a:solidFill>
              <a:latin typeface="Book Antiqua"/>
              <a:ea typeface="Book Antiqua"/>
              <a:cs typeface="Book Antiqua"/>
              <a:sym typeface="Book Antiqua"/>
            </a:endParaRPr>
          </a:p>
        </p:txBody>
      </p:sp>
      <p:pic>
        <p:nvPicPr>
          <p:cNvPr id="389" name="Google Shape;389;p65"/>
          <p:cNvPicPr preferRelativeResize="0"/>
          <p:nvPr/>
        </p:nvPicPr>
        <p:blipFill rotWithShape="1">
          <a:blip r:embed="rId3">
            <a:alphaModFix/>
          </a:blip>
          <a:srcRect b="0" l="0" r="0" t="0"/>
          <a:stretch/>
        </p:blipFill>
        <p:spPr>
          <a:xfrm>
            <a:off x="32500" y="0"/>
            <a:ext cx="492600" cy="492600"/>
          </a:xfrm>
          <a:prstGeom prst="rect">
            <a:avLst/>
          </a:prstGeom>
          <a:noFill/>
          <a:ln>
            <a:noFill/>
          </a:ln>
        </p:spPr>
      </p:pic>
      <p:sp>
        <p:nvSpPr>
          <p:cNvPr id="390" name="Google Shape;390;p65"/>
          <p:cNvSpPr txBox="1"/>
          <p:nvPr/>
        </p:nvSpPr>
        <p:spPr>
          <a:xfrm>
            <a:off x="0" y="520744"/>
            <a:ext cx="1061325" cy="25402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2F5496"/>
              </a:buClr>
              <a:buSzPts val="1200"/>
              <a:buFont typeface="Trebuchet MS"/>
              <a:buNone/>
            </a:pPr>
            <a:r>
              <a:rPr b="1" i="0" lang="en" sz="1000" u="none" cap="none" strike="noStrike">
                <a:solidFill>
                  <a:srgbClr val="2F5496"/>
                </a:solidFill>
                <a:latin typeface="Book Antiqua"/>
                <a:ea typeface="Book Antiqua"/>
                <a:cs typeface="Book Antiqua"/>
                <a:sym typeface="Book Antiqua"/>
              </a:rPr>
              <a:t>Introduction</a:t>
            </a:r>
            <a:endParaRPr b="0" i="0" u="none" cap="none" strike="noStrike">
              <a:solidFill>
                <a:srgbClr val="000000"/>
              </a:solidFill>
              <a:latin typeface="Arial"/>
              <a:ea typeface="Arial"/>
              <a:cs typeface="Arial"/>
              <a:sym typeface="Arial"/>
            </a:endParaRPr>
          </a:p>
        </p:txBody>
      </p:sp>
      <p:sp>
        <p:nvSpPr>
          <p:cNvPr id="391" name="Google Shape;391;p65"/>
          <p:cNvSpPr txBox="1"/>
          <p:nvPr/>
        </p:nvSpPr>
        <p:spPr>
          <a:xfrm>
            <a:off x="19256" y="684375"/>
            <a:ext cx="2925300" cy="1493100"/>
          </a:xfrm>
          <a:prstGeom prst="rect">
            <a:avLst/>
          </a:prstGeom>
          <a:noFill/>
          <a:ln>
            <a:noFill/>
          </a:ln>
        </p:spPr>
        <p:txBody>
          <a:bodyPr anchorCtr="0" anchor="t" bIns="91425" lIns="91425" spcFirstLastPara="1" rIns="91425" wrap="square" tIns="91425">
            <a:spAutoFit/>
          </a:bodyPr>
          <a:lstStyle/>
          <a:p>
            <a:pPr indent="-177800" lvl="0" marL="177800" marR="0" rtl="0" algn="just">
              <a:lnSpc>
                <a:spcPct val="100000"/>
              </a:lnSpc>
              <a:spcBef>
                <a:spcPts val="0"/>
              </a:spcBef>
              <a:spcAft>
                <a:spcPts val="0"/>
              </a:spcAft>
              <a:buClr>
                <a:srgbClr val="000000"/>
              </a:buClr>
              <a:buSzPts val="1000"/>
              <a:buFont typeface="Arial"/>
              <a:buChar char="•"/>
            </a:pPr>
            <a:r>
              <a:rPr b="0" i="0" lang="en" sz="900" u="none" cap="none" strike="noStrike">
                <a:solidFill>
                  <a:schemeClr val="dk1"/>
                </a:solidFill>
                <a:latin typeface="Book Antiqua"/>
                <a:ea typeface="Book Antiqua"/>
                <a:cs typeface="Book Antiqua"/>
                <a:sym typeface="Book Antiqua"/>
              </a:rPr>
              <a:t>Image caption generation is useful in analysis of large amount of unlabeled data, self-driving cars and to guide blind people.</a:t>
            </a:r>
            <a:endParaRPr b="0" i="0" sz="900" u="none" cap="none" strike="noStrike">
              <a:solidFill>
                <a:srgbClr val="000000"/>
              </a:solidFill>
              <a:latin typeface="Book Antiqua"/>
              <a:ea typeface="Book Antiqua"/>
              <a:cs typeface="Book Antiqua"/>
              <a:sym typeface="Book Antiqua"/>
            </a:endParaRPr>
          </a:p>
          <a:p>
            <a:pPr indent="-177800" lvl="0" marL="177800" marR="0" rtl="0" algn="just">
              <a:lnSpc>
                <a:spcPct val="100000"/>
              </a:lnSpc>
              <a:spcBef>
                <a:spcPts val="0"/>
              </a:spcBef>
              <a:spcAft>
                <a:spcPts val="0"/>
              </a:spcAft>
              <a:buClr>
                <a:srgbClr val="000000"/>
              </a:buClr>
              <a:buSzPts val="1000"/>
              <a:buFont typeface="Arial"/>
              <a:buChar char="•"/>
            </a:pPr>
            <a:r>
              <a:rPr b="0" i="0" lang="en" sz="900" u="none" cap="none" strike="noStrike">
                <a:solidFill>
                  <a:schemeClr val="dk1"/>
                </a:solidFill>
                <a:latin typeface="Book Antiqua"/>
                <a:ea typeface="Book Antiqua"/>
                <a:cs typeface="Book Antiqua"/>
                <a:sym typeface="Book Antiqua"/>
              </a:rPr>
              <a:t>The existing CNN-RNN models are hindered by vanishing gradient problem.</a:t>
            </a:r>
            <a:endParaRPr b="0" i="0" sz="900" u="none" cap="none" strike="noStrike">
              <a:solidFill>
                <a:srgbClr val="000000"/>
              </a:solidFill>
              <a:latin typeface="Book Antiqua"/>
              <a:ea typeface="Book Antiqua"/>
              <a:cs typeface="Book Antiqua"/>
              <a:sym typeface="Book Antiqua"/>
            </a:endParaRPr>
          </a:p>
          <a:p>
            <a:pPr indent="-177800" lvl="0" marL="177800" marR="0" rtl="0" algn="just">
              <a:lnSpc>
                <a:spcPct val="100000"/>
              </a:lnSpc>
              <a:spcBef>
                <a:spcPts val="0"/>
              </a:spcBef>
              <a:spcAft>
                <a:spcPts val="0"/>
              </a:spcAft>
              <a:buClr>
                <a:srgbClr val="000000"/>
              </a:buClr>
              <a:buSzPts val="1000"/>
              <a:buFont typeface="Arial"/>
              <a:buChar char="•"/>
            </a:pPr>
            <a:r>
              <a:rPr b="0" i="0" lang="en" sz="900" u="none" cap="none" strike="noStrike">
                <a:solidFill>
                  <a:schemeClr val="dk1"/>
                </a:solidFill>
                <a:latin typeface="Book Antiqua"/>
                <a:ea typeface="Book Antiqua"/>
                <a:cs typeface="Book Antiqua"/>
                <a:sym typeface="Book Antiqua"/>
              </a:rPr>
              <a:t>To overcome it, the authors of this paper have applied ResNet-LSTM [encoder-decoder] technique for image captioning.</a:t>
            </a:r>
            <a:endParaRPr b="0" i="0" sz="900" u="none" cap="none" strike="noStrike">
              <a:solidFill>
                <a:srgbClr val="000000"/>
              </a:solidFill>
              <a:latin typeface="Book Antiqua"/>
              <a:ea typeface="Book Antiqua"/>
              <a:cs typeface="Book Antiqua"/>
              <a:sym typeface="Book Antiqua"/>
            </a:endParaRPr>
          </a:p>
          <a:p>
            <a:pPr indent="-177800" lvl="0" marL="177800" marR="0" rtl="0" algn="just">
              <a:lnSpc>
                <a:spcPct val="100000"/>
              </a:lnSpc>
              <a:spcBef>
                <a:spcPts val="0"/>
              </a:spcBef>
              <a:spcAft>
                <a:spcPts val="0"/>
              </a:spcAft>
              <a:buClr>
                <a:srgbClr val="000000"/>
              </a:buClr>
              <a:buSzPts val="1000"/>
              <a:buFont typeface="Arial"/>
              <a:buChar char="•"/>
            </a:pPr>
            <a:r>
              <a:rPr b="0" i="0" lang="en" sz="900" u="none" cap="none" strike="noStrike">
                <a:solidFill>
                  <a:schemeClr val="dk1"/>
                </a:solidFill>
                <a:latin typeface="Book Antiqua"/>
                <a:ea typeface="Book Antiqua"/>
                <a:cs typeface="Book Antiqua"/>
                <a:sym typeface="Book Antiqua"/>
              </a:rPr>
              <a:t>They have used FLICKR 8k dataset.</a:t>
            </a:r>
            <a:endParaRPr b="0" i="0" sz="900" u="none" cap="none" strike="noStrike">
              <a:solidFill>
                <a:srgbClr val="000000"/>
              </a:solidFill>
              <a:latin typeface="Book Antiqua"/>
              <a:ea typeface="Book Antiqua"/>
              <a:cs typeface="Book Antiqua"/>
              <a:sym typeface="Book Antiqua"/>
            </a:endParaRPr>
          </a:p>
        </p:txBody>
      </p:sp>
      <p:sp>
        <p:nvSpPr>
          <p:cNvPr id="392" name="Google Shape;392;p65"/>
          <p:cNvSpPr/>
          <p:nvPr/>
        </p:nvSpPr>
        <p:spPr>
          <a:xfrm>
            <a:off x="6559519" y="3045206"/>
            <a:ext cx="2596275" cy="209745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93" name="Google Shape;393;p65"/>
          <p:cNvSpPr txBox="1"/>
          <p:nvPr/>
        </p:nvSpPr>
        <p:spPr>
          <a:xfrm>
            <a:off x="6552169" y="3342080"/>
            <a:ext cx="1580014"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F5496"/>
                </a:solidFill>
                <a:latin typeface="Book Antiqua"/>
                <a:ea typeface="Book Antiqua"/>
                <a:cs typeface="Book Antiqua"/>
                <a:sym typeface="Book Antiqua"/>
              </a:rPr>
              <a:t>Results and Conclusion</a:t>
            </a:r>
            <a:endParaRPr b="1" i="0" sz="1000" u="none" cap="none" strike="noStrike">
              <a:solidFill>
                <a:srgbClr val="2F5496"/>
              </a:solidFill>
              <a:latin typeface="Book Antiqua"/>
              <a:ea typeface="Book Antiqua"/>
              <a:cs typeface="Book Antiqua"/>
              <a:sym typeface="Book Antiqua"/>
            </a:endParaRPr>
          </a:p>
        </p:txBody>
      </p:sp>
      <p:sp>
        <p:nvSpPr>
          <p:cNvPr id="394" name="Google Shape;394;p65"/>
          <p:cNvSpPr txBox="1"/>
          <p:nvPr/>
        </p:nvSpPr>
        <p:spPr>
          <a:xfrm>
            <a:off x="6562141" y="3565541"/>
            <a:ext cx="2516100" cy="1246800"/>
          </a:xfrm>
          <a:prstGeom prst="rect">
            <a:avLst/>
          </a:prstGeom>
          <a:noFill/>
          <a:ln>
            <a:noFill/>
          </a:ln>
        </p:spPr>
        <p:txBody>
          <a:bodyPr anchorCtr="0" anchor="t" bIns="45700" lIns="91425" spcFirstLastPara="1" rIns="91425" wrap="square" tIns="45700">
            <a:spAutoFit/>
          </a:bodyPr>
          <a:lstStyle/>
          <a:p>
            <a:pPr indent="-177800" lvl="0" marL="177800" marR="0" rtl="0" algn="just">
              <a:lnSpc>
                <a:spcPct val="100000"/>
              </a:lnSpc>
              <a:spcBef>
                <a:spcPts val="0"/>
              </a:spcBef>
              <a:spcAft>
                <a:spcPts val="0"/>
              </a:spcAft>
              <a:buClr>
                <a:srgbClr val="000000"/>
              </a:buClr>
              <a:buSzPts val="1000"/>
              <a:buFont typeface="Arial"/>
              <a:buChar char="•"/>
            </a:pPr>
            <a:r>
              <a:rPr b="0" i="0" lang="en" sz="900" u="none" cap="none" strike="noStrike">
                <a:solidFill>
                  <a:srgbClr val="000000"/>
                </a:solidFill>
                <a:latin typeface="Book Antiqua"/>
                <a:ea typeface="Book Antiqua"/>
                <a:cs typeface="Book Antiqua"/>
                <a:sym typeface="Book Antiqua"/>
              </a:rPr>
              <a:t>When the model is trained for 50 epochs, the accuracy is poor in initial epochs and accuracy increases after 20 epochs.</a:t>
            </a:r>
            <a:endParaRPr b="0" i="0" sz="900" u="none" cap="none" strike="noStrike">
              <a:solidFill>
                <a:srgbClr val="000000"/>
              </a:solidFill>
              <a:latin typeface="Book Antiqua"/>
              <a:ea typeface="Book Antiqua"/>
              <a:cs typeface="Book Antiqua"/>
              <a:sym typeface="Book Antiqua"/>
            </a:endParaRPr>
          </a:p>
          <a:p>
            <a:pPr indent="-177800" lvl="0" marL="177800" marR="0" rtl="0" algn="just">
              <a:lnSpc>
                <a:spcPct val="100000"/>
              </a:lnSpc>
              <a:spcBef>
                <a:spcPts val="0"/>
              </a:spcBef>
              <a:spcAft>
                <a:spcPts val="0"/>
              </a:spcAft>
              <a:buClr>
                <a:srgbClr val="000000"/>
              </a:buClr>
              <a:buSzPts val="1000"/>
              <a:buFont typeface="Arial"/>
              <a:buChar char="•"/>
            </a:pPr>
            <a:r>
              <a:rPr b="0" i="0" lang="en" sz="900" u="none" cap="none" strike="noStrike">
                <a:solidFill>
                  <a:srgbClr val="000000"/>
                </a:solidFill>
                <a:latin typeface="Book Antiqua"/>
                <a:ea typeface="Book Antiqua"/>
                <a:cs typeface="Book Antiqua"/>
                <a:sym typeface="Book Antiqua"/>
              </a:rPr>
              <a:t>This ResNet-LSTM model is better is more accurate than CNN-RNN and VGG models.</a:t>
            </a:r>
            <a:endParaRPr b="0" i="0" sz="900" u="none" cap="none" strike="noStrike">
              <a:solidFill>
                <a:srgbClr val="000000"/>
              </a:solidFill>
              <a:latin typeface="Book Antiqua"/>
              <a:ea typeface="Book Antiqua"/>
              <a:cs typeface="Book Antiqua"/>
              <a:sym typeface="Book Antiqua"/>
            </a:endParaRPr>
          </a:p>
          <a:p>
            <a:pPr indent="-177800" lvl="0" marL="177800" marR="0" rtl="0" algn="just">
              <a:lnSpc>
                <a:spcPct val="100000"/>
              </a:lnSpc>
              <a:spcBef>
                <a:spcPts val="0"/>
              </a:spcBef>
              <a:spcAft>
                <a:spcPts val="0"/>
              </a:spcAft>
              <a:buClr>
                <a:srgbClr val="000000"/>
              </a:buClr>
              <a:buSzPts val="1000"/>
              <a:buFont typeface="Arial"/>
              <a:buChar char="•"/>
            </a:pPr>
            <a:r>
              <a:rPr b="0" i="0" lang="en" sz="900" u="none" cap="none" strike="noStrike">
                <a:solidFill>
                  <a:srgbClr val="000000"/>
                </a:solidFill>
                <a:latin typeface="Book Antiqua"/>
                <a:ea typeface="Book Antiqua"/>
                <a:cs typeface="Book Antiqua"/>
                <a:sym typeface="Book Antiqua"/>
              </a:rPr>
              <a:t>Future scope to extend this model to build image-speech conversion.</a:t>
            </a:r>
            <a:endParaRPr b="0" i="0" sz="900" u="none" cap="none" strike="noStrike">
              <a:solidFill>
                <a:srgbClr val="000000"/>
              </a:solidFill>
              <a:latin typeface="Book Antiqua"/>
              <a:ea typeface="Book Antiqua"/>
              <a:cs typeface="Book Antiqua"/>
              <a:sym typeface="Book Antiqua"/>
            </a:endParaRPr>
          </a:p>
        </p:txBody>
      </p:sp>
      <p:sp>
        <p:nvSpPr>
          <p:cNvPr id="395" name="Google Shape;395;p65"/>
          <p:cNvSpPr/>
          <p:nvPr/>
        </p:nvSpPr>
        <p:spPr>
          <a:xfrm>
            <a:off x="6566869" y="520744"/>
            <a:ext cx="2596275" cy="25938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p:txBody>
      </p:sp>
      <p:sp>
        <p:nvSpPr>
          <p:cNvPr id="396" name="Google Shape;396;p65"/>
          <p:cNvSpPr txBox="1"/>
          <p:nvPr/>
        </p:nvSpPr>
        <p:spPr>
          <a:xfrm>
            <a:off x="6506381" y="509673"/>
            <a:ext cx="978172" cy="20496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2F5496"/>
                </a:solidFill>
                <a:latin typeface="Book Antiqua"/>
                <a:ea typeface="Book Antiqua"/>
                <a:cs typeface="Book Antiqua"/>
                <a:sym typeface="Book Antiqua"/>
              </a:rPr>
              <a:t>Test Outputs </a:t>
            </a:r>
            <a:endParaRPr b="1" i="0" sz="1000" u="none" cap="none" strike="noStrike">
              <a:solidFill>
                <a:srgbClr val="2F5496"/>
              </a:solidFill>
              <a:latin typeface="Book Antiqua"/>
              <a:ea typeface="Book Antiqua"/>
              <a:cs typeface="Book Antiqua"/>
              <a:sym typeface="Book Antiqua"/>
            </a:endParaRPr>
          </a:p>
        </p:txBody>
      </p:sp>
      <p:sp>
        <p:nvSpPr>
          <p:cNvPr id="397" name="Google Shape;397;p65"/>
          <p:cNvSpPr txBox="1"/>
          <p:nvPr/>
        </p:nvSpPr>
        <p:spPr>
          <a:xfrm>
            <a:off x="10462" y="2035605"/>
            <a:ext cx="1981200"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F5496"/>
                </a:solidFill>
                <a:latin typeface="Book Antiqua"/>
                <a:ea typeface="Book Antiqua"/>
                <a:cs typeface="Book Antiqua"/>
                <a:sym typeface="Book Antiqua"/>
              </a:rPr>
              <a:t>Proposed System</a:t>
            </a:r>
            <a:endParaRPr b="0" i="0" sz="1000" u="none" cap="none" strike="noStrike">
              <a:solidFill>
                <a:srgbClr val="000000"/>
              </a:solidFill>
              <a:latin typeface="Arial"/>
              <a:ea typeface="Arial"/>
              <a:cs typeface="Arial"/>
              <a:sym typeface="Arial"/>
            </a:endParaRPr>
          </a:p>
        </p:txBody>
      </p:sp>
      <p:sp>
        <p:nvSpPr>
          <p:cNvPr id="398" name="Google Shape;398;p65"/>
          <p:cNvSpPr txBox="1"/>
          <p:nvPr/>
        </p:nvSpPr>
        <p:spPr>
          <a:xfrm>
            <a:off x="96494" y="2177469"/>
            <a:ext cx="2770800" cy="318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 sz="900" u="none" cap="none" strike="noStrike">
                <a:solidFill>
                  <a:schemeClr val="dk1"/>
                </a:solidFill>
                <a:latin typeface="Book Antiqua"/>
                <a:ea typeface="Book Antiqua"/>
                <a:cs typeface="Book Antiqua"/>
                <a:sym typeface="Book Antiqua"/>
              </a:rPr>
              <a:t>The five steps in proposed system:</a:t>
            </a:r>
            <a:endParaRPr b="0" i="0" sz="900" u="none" cap="none" strike="noStrike">
              <a:solidFill>
                <a:schemeClr val="dk1"/>
              </a:solidFill>
              <a:latin typeface="Book Antiqua"/>
              <a:ea typeface="Book Antiqua"/>
              <a:cs typeface="Book Antiqua"/>
              <a:sym typeface="Book Antiqua"/>
            </a:endParaRPr>
          </a:p>
          <a:p>
            <a:pPr indent="-228600" lvl="0" marL="228600" marR="0" rtl="0" algn="just">
              <a:lnSpc>
                <a:spcPct val="100000"/>
              </a:lnSpc>
              <a:spcBef>
                <a:spcPts val="0"/>
              </a:spcBef>
              <a:spcAft>
                <a:spcPts val="0"/>
              </a:spcAft>
              <a:buClr>
                <a:srgbClr val="000000"/>
              </a:buClr>
              <a:buSzPts val="1000"/>
              <a:buFont typeface="Arial"/>
              <a:buAutoNum type="arabicPeriod"/>
            </a:pPr>
            <a:r>
              <a:rPr b="1" i="0" lang="en" sz="900" u="none" cap="none" strike="noStrike">
                <a:solidFill>
                  <a:schemeClr val="dk1"/>
                </a:solidFill>
                <a:latin typeface="Book Antiqua"/>
                <a:ea typeface="Book Antiqua"/>
                <a:cs typeface="Book Antiqua"/>
                <a:sym typeface="Book Antiqua"/>
              </a:rPr>
              <a:t>Data set collection</a:t>
            </a:r>
            <a:r>
              <a:rPr b="0" i="0" lang="en" sz="900" u="none" cap="none" strike="noStrike">
                <a:solidFill>
                  <a:schemeClr val="dk1"/>
                </a:solidFill>
                <a:latin typeface="Book Antiqua"/>
                <a:ea typeface="Book Antiqua"/>
                <a:cs typeface="Book Antiqua"/>
                <a:sym typeface="Book Antiqua"/>
              </a:rPr>
              <a:t>: FLICKR 8k data set contains 8000 images and each image has five descriptions of the content present in it.</a:t>
            </a:r>
            <a:endParaRPr b="0" i="0" sz="900" u="none" cap="none" strike="noStrike">
              <a:solidFill>
                <a:srgbClr val="000000"/>
              </a:solidFill>
              <a:latin typeface="Book Antiqua"/>
              <a:ea typeface="Book Antiqua"/>
              <a:cs typeface="Book Antiqua"/>
              <a:sym typeface="Book Antiqua"/>
            </a:endParaRPr>
          </a:p>
          <a:p>
            <a:pPr indent="-228600" lvl="0" marL="228600" marR="0" rtl="0" algn="just">
              <a:lnSpc>
                <a:spcPct val="100000"/>
              </a:lnSpc>
              <a:spcBef>
                <a:spcPts val="0"/>
              </a:spcBef>
              <a:spcAft>
                <a:spcPts val="0"/>
              </a:spcAft>
              <a:buClr>
                <a:srgbClr val="000000"/>
              </a:buClr>
              <a:buSzPts val="1000"/>
              <a:buFont typeface="Arial"/>
              <a:buAutoNum type="arabicPeriod"/>
            </a:pPr>
            <a:r>
              <a:rPr b="1" i="0" lang="en" sz="900" u="none" cap="none" strike="noStrike">
                <a:solidFill>
                  <a:schemeClr val="dk1"/>
                </a:solidFill>
                <a:latin typeface="Book Antiqua"/>
                <a:ea typeface="Book Antiqua"/>
                <a:cs typeface="Book Antiqua"/>
                <a:sym typeface="Book Antiqua"/>
              </a:rPr>
              <a:t>Image preprocessing</a:t>
            </a:r>
            <a:r>
              <a:rPr b="0" i="0" lang="en" sz="900" u="none" cap="none" strike="noStrike">
                <a:solidFill>
                  <a:schemeClr val="dk1"/>
                </a:solidFill>
                <a:latin typeface="Book Antiqua"/>
                <a:ea typeface="Book Antiqua"/>
                <a:cs typeface="Book Antiqua"/>
                <a:sym typeface="Book Antiqua"/>
              </a:rPr>
              <a:t>: Resizing every image to 224X224X3 to maintain uniform size. Also converting into RGB using cv2 library.</a:t>
            </a:r>
            <a:endParaRPr b="0" i="0" sz="900" u="none" cap="none" strike="noStrike">
              <a:solidFill>
                <a:srgbClr val="000000"/>
              </a:solidFill>
              <a:latin typeface="Book Antiqua"/>
              <a:ea typeface="Book Antiqua"/>
              <a:cs typeface="Book Antiqua"/>
              <a:sym typeface="Book Antiqua"/>
            </a:endParaRPr>
          </a:p>
          <a:p>
            <a:pPr indent="-228600" lvl="0" marL="228600" marR="0" rtl="0" algn="just">
              <a:lnSpc>
                <a:spcPct val="100000"/>
              </a:lnSpc>
              <a:spcBef>
                <a:spcPts val="0"/>
              </a:spcBef>
              <a:spcAft>
                <a:spcPts val="0"/>
              </a:spcAft>
              <a:buClr>
                <a:srgbClr val="000000"/>
              </a:buClr>
              <a:buSzPts val="1000"/>
              <a:buFont typeface="Arial"/>
              <a:buAutoNum type="arabicPeriod"/>
            </a:pPr>
            <a:r>
              <a:rPr b="1" i="0" lang="en" sz="900" u="none" cap="none" strike="noStrike">
                <a:solidFill>
                  <a:schemeClr val="dk1"/>
                </a:solidFill>
                <a:latin typeface="Book Antiqua"/>
                <a:ea typeface="Book Antiqua"/>
                <a:cs typeface="Book Antiqua"/>
                <a:sym typeface="Book Antiqua"/>
              </a:rPr>
              <a:t>Text preprocessing and Vocabulary building</a:t>
            </a:r>
            <a:r>
              <a:rPr b="0" i="0" lang="en" sz="900" u="none" cap="none" strike="noStrike">
                <a:solidFill>
                  <a:schemeClr val="dk1"/>
                </a:solidFill>
                <a:latin typeface="Book Antiqua"/>
                <a:ea typeface="Book Antiqua"/>
                <a:cs typeface="Book Antiqua"/>
                <a:sym typeface="Book Antiqua"/>
              </a:rPr>
              <a:t>: Removing numbers, converting upper case letters to lower case, attaching &lt;start seq&gt; and &lt;end seq&gt; at extreme sides of each caption. The words are now numbered sequentially as per dictionary.</a:t>
            </a:r>
            <a:endParaRPr b="0" i="0" sz="900" u="none" cap="none" strike="noStrike">
              <a:solidFill>
                <a:srgbClr val="000000"/>
              </a:solidFill>
              <a:latin typeface="Book Antiqua"/>
              <a:ea typeface="Book Antiqua"/>
              <a:cs typeface="Book Antiqua"/>
              <a:sym typeface="Book Antiqua"/>
            </a:endParaRPr>
          </a:p>
          <a:p>
            <a:pPr indent="-228600" lvl="0" marL="228600" marR="0" rtl="0" algn="just">
              <a:lnSpc>
                <a:spcPct val="100000"/>
              </a:lnSpc>
              <a:spcBef>
                <a:spcPts val="0"/>
              </a:spcBef>
              <a:spcAft>
                <a:spcPts val="0"/>
              </a:spcAft>
              <a:buClr>
                <a:srgbClr val="000000"/>
              </a:buClr>
              <a:buSzPts val="1000"/>
              <a:buFont typeface="Arial"/>
              <a:buAutoNum type="arabicPeriod"/>
            </a:pPr>
            <a:r>
              <a:rPr b="1" i="0" lang="en" sz="900" u="none" cap="none" strike="noStrike">
                <a:solidFill>
                  <a:schemeClr val="dk1"/>
                </a:solidFill>
                <a:latin typeface="Book Antiqua"/>
                <a:ea typeface="Book Antiqua"/>
                <a:cs typeface="Book Antiqua"/>
                <a:sym typeface="Book Antiqua"/>
              </a:rPr>
              <a:t>Defining and testing the model</a:t>
            </a:r>
            <a:r>
              <a:rPr b="0" i="0" lang="en" sz="900" u="none" cap="none" strike="noStrike">
                <a:solidFill>
                  <a:schemeClr val="dk1"/>
                </a:solidFill>
                <a:latin typeface="Book Antiqua"/>
                <a:ea typeface="Book Antiqua"/>
                <a:cs typeface="Book Antiqua"/>
                <a:sym typeface="Book Antiqua"/>
              </a:rPr>
              <a:t>: ResNet extracts image features and converts them into single layered vector [encodes]. LSTM takes image features and vocabulary dictionary to generate each word sequentially[decodes].</a:t>
            </a:r>
            <a:endParaRPr b="0" i="0" sz="900" u="none" cap="none" strike="noStrike">
              <a:solidFill>
                <a:srgbClr val="000000"/>
              </a:solidFill>
              <a:latin typeface="Book Antiqua"/>
              <a:ea typeface="Book Antiqua"/>
              <a:cs typeface="Book Antiqua"/>
              <a:sym typeface="Book Antiqua"/>
            </a:endParaRPr>
          </a:p>
          <a:p>
            <a:pPr indent="-228600" lvl="0" marL="228600" marR="0" rtl="0" algn="just">
              <a:lnSpc>
                <a:spcPct val="100000"/>
              </a:lnSpc>
              <a:spcBef>
                <a:spcPts val="0"/>
              </a:spcBef>
              <a:spcAft>
                <a:spcPts val="0"/>
              </a:spcAft>
              <a:buClr>
                <a:srgbClr val="000000"/>
              </a:buClr>
              <a:buSzPts val="1000"/>
              <a:buFont typeface="Arial"/>
              <a:buAutoNum type="arabicPeriod"/>
            </a:pPr>
            <a:r>
              <a:rPr b="1" i="0" lang="en" sz="900" u="none" cap="none" strike="noStrike">
                <a:solidFill>
                  <a:schemeClr val="dk1"/>
                </a:solidFill>
                <a:latin typeface="Book Antiqua"/>
                <a:ea typeface="Book Antiqua"/>
                <a:cs typeface="Book Antiqua"/>
                <a:sym typeface="Book Antiqua"/>
              </a:rPr>
              <a:t>Result analysis</a:t>
            </a:r>
            <a:r>
              <a:rPr b="0" i="0" lang="en" sz="900" u="none" cap="none" strike="noStrike">
                <a:solidFill>
                  <a:schemeClr val="dk1"/>
                </a:solidFill>
                <a:latin typeface="Book Antiqua"/>
                <a:ea typeface="Book Antiqua"/>
                <a:cs typeface="Book Antiqua"/>
                <a:sym typeface="Book Antiqua"/>
              </a:rPr>
              <a:t>: meaningful captions begin to generate after minimum 20 epochs.</a:t>
            </a:r>
            <a:endParaRPr b="0" i="0" sz="900" u="none" cap="none" strike="noStrike">
              <a:solidFill>
                <a:srgbClr val="000000"/>
              </a:solidFill>
              <a:latin typeface="Book Antiqua"/>
              <a:ea typeface="Book Antiqua"/>
              <a:cs typeface="Book Antiqua"/>
              <a:sym typeface="Book Antiqua"/>
            </a:endParaRPr>
          </a:p>
          <a:p>
            <a:pPr indent="-165100" lvl="0" marL="228600" marR="0" rtl="0" algn="l">
              <a:lnSpc>
                <a:spcPct val="100000"/>
              </a:lnSpc>
              <a:spcBef>
                <a:spcPts val="0"/>
              </a:spcBef>
              <a:spcAft>
                <a:spcPts val="0"/>
              </a:spcAft>
              <a:buClr>
                <a:srgbClr val="000000"/>
              </a:buClr>
              <a:buSzPts val="900"/>
              <a:buFont typeface="Arial"/>
              <a:buNone/>
            </a:pPr>
            <a:r>
              <a:t/>
            </a:r>
            <a:endParaRPr b="0" i="0" sz="800" u="none" cap="none" strike="noStrike">
              <a:solidFill>
                <a:schemeClr val="dk1"/>
              </a:solidFill>
              <a:latin typeface="Book Antiqua"/>
              <a:ea typeface="Book Antiqua"/>
              <a:cs typeface="Book Antiqua"/>
              <a:sym typeface="Book Antiqua"/>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Book Antiqua"/>
              <a:ea typeface="Book Antiqua"/>
              <a:cs typeface="Book Antiqua"/>
              <a:sym typeface="Book Antiqua"/>
            </a:endParaRPr>
          </a:p>
        </p:txBody>
      </p:sp>
      <p:pic>
        <p:nvPicPr>
          <p:cNvPr id="399" name="Google Shape;399;p65"/>
          <p:cNvPicPr preferRelativeResize="0"/>
          <p:nvPr/>
        </p:nvPicPr>
        <p:blipFill rotWithShape="1">
          <a:blip r:embed="rId4">
            <a:alphaModFix/>
          </a:blip>
          <a:srcRect b="7498" l="0" r="0" t="0"/>
          <a:stretch/>
        </p:blipFill>
        <p:spPr>
          <a:xfrm>
            <a:off x="7095728" y="2006888"/>
            <a:ext cx="1392604" cy="1321491"/>
          </a:xfrm>
          <a:prstGeom prst="rect">
            <a:avLst/>
          </a:prstGeom>
          <a:noFill/>
          <a:ln>
            <a:noFill/>
          </a:ln>
        </p:spPr>
      </p:pic>
      <p:pic>
        <p:nvPicPr>
          <p:cNvPr id="400" name="Google Shape;400;p65"/>
          <p:cNvPicPr preferRelativeResize="0"/>
          <p:nvPr/>
        </p:nvPicPr>
        <p:blipFill rotWithShape="1">
          <a:blip r:embed="rId5">
            <a:alphaModFix/>
          </a:blip>
          <a:srcRect b="0" l="0" r="0" t="0"/>
          <a:stretch/>
        </p:blipFill>
        <p:spPr>
          <a:xfrm>
            <a:off x="7109696" y="734579"/>
            <a:ext cx="1364670" cy="1306575"/>
          </a:xfrm>
          <a:prstGeom prst="rect">
            <a:avLst/>
          </a:prstGeom>
          <a:noFill/>
          <a:ln>
            <a:noFill/>
          </a:ln>
        </p:spPr>
      </p:pic>
      <p:pic>
        <p:nvPicPr>
          <p:cNvPr id="401" name="Google Shape;401;p65"/>
          <p:cNvPicPr preferRelativeResize="0"/>
          <p:nvPr/>
        </p:nvPicPr>
        <p:blipFill rotWithShape="1">
          <a:blip r:embed="rId6">
            <a:alphaModFix/>
          </a:blip>
          <a:srcRect b="0" l="2408" r="2758" t="0"/>
          <a:stretch/>
        </p:blipFill>
        <p:spPr>
          <a:xfrm>
            <a:off x="3047568" y="815346"/>
            <a:ext cx="2100085" cy="1790648"/>
          </a:xfrm>
          <a:prstGeom prst="rect">
            <a:avLst/>
          </a:prstGeom>
          <a:noFill/>
          <a:ln>
            <a:noFill/>
          </a:ln>
        </p:spPr>
      </p:pic>
      <p:pic>
        <p:nvPicPr>
          <p:cNvPr id="402" name="Google Shape;402;p65"/>
          <p:cNvPicPr preferRelativeResize="0"/>
          <p:nvPr/>
        </p:nvPicPr>
        <p:blipFill rotWithShape="1">
          <a:blip r:embed="rId7">
            <a:alphaModFix/>
          </a:blip>
          <a:srcRect b="0" l="17444" r="11723" t="0"/>
          <a:stretch/>
        </p:blipFill>
        <p:spPr>
          <a:xfrm>
            <a:off x="5238125" y="986890"/>
            <a:ext cx="1260699" cy="2097429"/>
          </a:xfrm>
          <a:prstGeom prst="rect">
            <a:avLst/>
          </a:prstGeom>
          <a:noFill/>
          <a:ln>
            <a:noFill/>
          </a:ln>
        </p:spPr>
      </p:pic>
      <p:pic>
        <p:nvPicPr>
          <p:cNvPr id="403" name="Google Shape;403;p65"/>
          <p:cNvPicPr preferRelativeResize="0"/>
          <p:nvPr/>
        </p:nvPicPr>
        <p:blipFill rotWithShape="1">
          <a:blip r:embed="rId8">
            <a:alphaModFix/>
          </a:blip>
          <a:srcRect b="0" l="0" r="0" t="0"/>
          <a:stretch/>
        </p:blipFill>
        <p:spPr>
          <a:xfrm>
            <a:off x="3070755" y="3045206"/>
            <a:ext cx="1781086" cy="1566730"/>
          </a:xfrm>
          <a:prstGeom prst="rect">
            <a:avLst/>
          </a:prstGeom>
          <a:noFill/>
          <a:ln>
            <a:noFill/>
          </a:ln>
        </p:spPr>
      </p:pic>
      <p:pic>
        <p:nvPicPr>
          <p:cNvPr id="404" name="Google Shape;404;p65"/>
          <p:cNvPicPr preferRelativeResize="0"/>
          <p:nvPr/>
        </p:nvPicPr>
        <p:blipFill rotWithShape="1">
          <a:blip r:embed="rId9">
            <a:alphaModFix/>
          </a:blip>
          <a:srcRect b="0" l="0" r="0" t="0"/>
          <a:stretch/>
        </p:blipFill>
        <p:spPr>
          <a:xfrm>
            <a:off x="4925296" y="3293648"/>
            <a:ext cx="1626873" cy="133214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408" name="Shape 408"/>
        <p:cNvGrpSpPr/>
        <p:nvPr/>
      </p:nvGrpSpPr>
      <p:grpSpPr>
        <a:xfrm>
          <a:off x="0" y="0"/>
          <a:ext cx="0" cy="0"/>
          <a:chOff x="0" y="0"/>
          <a:chExt cx="0" cy="0"/>
        </a:xfrm>
      </p:grpSpPr>
      <p:sp>
        <p:nvSpPr>
          <p:cNvPr id="409" name="Google Shape;409;p66"/>
          <p:cNvSpPr txBox="1"/>
          <p:nvPr/>
        </p:nvSpPr>
        <p:spPr>
          <a:xfrm>
            <a:off x="8949690" y="51435"/>
            <a:ext cx="257100" cy="115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300"/>
              <a:buFont typeface="Trebuchet MS"/>
              <a:buNone/>
            </a:pPr>
            <a:r>
              <a:rPr b="0" i="0" lang="en" sz="300" u="none" cap="none" strike="noStrike">
                <a:solidFill>
                  <a:srgbClr val="FFFFFF"/>
                </a:solidFill>
                <a:latin typeface="Trebuchet MS"/>
                <a:ea typeface="Trebuchet MS"/>
                <a:cs typeface="Trebuchet MS"/>
                <a:sym typeface="Trebuchet MS"/>
              </a:rPr>
              <a:t>TM</a:t>
            </a:r>
            <a:endParaRPr b="0" i="0" sz="1100" u="none" cap="none" strike="noStrike">
              <a:solidFill>
                <a:srgbClr val="000000"/>
              </a:solidFill>
              <a:latin typeface="Arial"/>
              <a:ea typeface="Arial"/>
              <a:cs typeface="Arial"/>
              <a:sym typeface="Arial"/>
            </a:endParaRPr>
          </a:p>
        </p:txBody>
      </p:sp>
      <p:sp>
        <p:nvSpPr>
          <p:cNvPr id="410" name="Google Shape;410;p66"/>
          <p:cNvSpPr/>
          <p:nvPr/>
        </p:nvSpPr>
        <p:spPr>
          <a:xfrm>
            <a:off x="-40537" y="509681"/>
            <a:ext cx="3040650" cy="1491075"/>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Trebuchet MS"/>
              <a:ea typeface="Trebuchet MS"/>
              <a:cs typeface="Trebuchet MS"/>
              <a:sym typeface="Trebuchet MS"/>
            </a:endParaRPr>
          </a:p>
        </p:txBody>
      </p:sp>
      <p:sp>
        <p:nvSpPr>
          <p:cNvPr id="411" name="Google Shape;411;p66"/>
          <p:cNvSpPr/>
          <p:nvPr/>
        </p:nvSpPr>
        <p:spPr>
          <a:xfrm>
            <a:off x="2989819" y="509673"/>
            <a:ext cx="3584700" cy="4625775"/>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Trebuchet MS"/>
              <a:ea typeface="Trebuchet MS"/>
              <a:cs typeface="Trebuchet MS"/>
              <a:sym typeface="Trebuchet MS"/>
            </a:endParaRPr>
          </a:p>
        </p:txBody>
      </p:sp>
      <p:sp>
        <p:nvSpPr>
          <p:cNvPr id="412" name="Google Shape;412;p66"/>
          <p:cNvSpPr/>
          <p:nvPr/>
        </p:nvSpPr>
        <p:spPr>
          <a:xfrm>
            <a:off x="-48187" y="2000700"/>
            <a:ext cx="3040650" cy="31401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just">
              <a:lnSpc>
                <a:spcPct val="100000"/>
              </a:lnSpc>
              <a:spcBef>
                <a:spcPts val="0"/>
              </a:spcBef>
              <a:spcAft>
                <a:spcPts val="0"/>
              </a:spcAft>
              <a:buClr>
                <a:schemeClr val="dk1"/>
              </a:buClr>
              <a:buSzPts val="1100"/>
              <a:buFont typeface="Arial"/>
              <a:buNone/>
            </a:pPr>
            <a:r>
              <a:t/>
            </a:r>
            <a:endParaRPr b="0" i="0" sz="1000" u="none" cap="none" strike="noStrike">
              <a:solidFill>
                <a:srgbClr val="FFFFFF"/>
              </a:solidFill>
              <a:latin typeface="Trebuchet MS"/>
              <a:ea typeface="Trebuchet MS"/>
              <a:cs typeface="Trebuchet MS"/>
              <a:sym typeface="Trebuchet MS"/>
            </a:endParaRPr>
          </a:p>
        </p:txBody>
      </p:sp>
      <p:sp>
        <p:nvSpPr>
          <p:cNvPr id="413" name="Google Shape;413;p66"/>
          <p:cNvSpPr txBox="1"/>
          <p:nvPr/>
        </p:nvSpPr>
        <p:spPr>
          <a:xfrm>
            <a:off x="2989469" y="261378"/>
            <a:ext cx="9849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Book Antiqua"/>
                <a:ea typeface="Book Antiqua"/>
                <a:cs typeface="Book Antiqua"/>
                <a:sym typeface="Book Antiqua"/>
              </a:rPr>
              <a:t> </a:t>
            </a:r>
            <a:endParaRPr b="1" i="0" sz="1400" u="none" cap="none" strike="noStrike">
              <a:solidFill>
                <a:srgbClr val="000000"/>
              </a:solidFill>
              <a:latin typeface="Book Antiqua"/>
              <a:ea typeface="Book Antiqua"/>
              <a:cs typeface="Book Antiqua"/>
              <a:sym typeface="Book Antiqua"/>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F5496"/>
                </a:solidFill>
                <a:latin typeface="Book Antiqua"/>
                <a:ea typeface="Book Antiqua"/>
                <a:cs typeface="Book Antiqua"/>
                <a:sym typeface="Book Antiqua"/>
              </a:rPr>
              <a:t>Methodology </a:t>
            </a:r>
            <a:r>
              <a:rPr b="0" i="0" lang="en" sz="1000" u="none" cap="none" strike="noStrike">
                <a:solidFill>
                  <a:srgbClr val="2F5496"/>
                </a:solidFill>
                <a:latin typeface="Book Antiqua"/>
                <a:ea typeface="Book Antiqua"/>
                <a:cs typeface="Book Antiqua"/>
                <a:sym typeface="Book Antiqua"/>
              </a:rPr>
              <a:t> </a:t>
            </a:r>
            <a:endParaRPr b="0" i="0" sz="1400" u="none" cap="none" strike="noStrike">
              <a:solidFill>
                <a:srgbClr val="000000"/>
              </a:solidFill>
              <a:latin typeface="Arial"/>
              <a:ea typeface="Arial"/>
              <a:cs typeface="Arial"/>
              <a:sym typeface="Arial"/>
            </a:endParaRPr>
          </a:p>
        </p:txBody>
      </p:sp>
      <p:sp>
        <p:nvSpPr>
          <p:cNvPr id="414" name="Google Shape;414;p66"/>
          <p:cNvSpPr/>
          <p:nvPr/>
        </p:nvSpPr>
        <p:spPr>
          <a:xfrm>
            <a:off x="-48187" y="-13297"/>
            <a:ext cx="9204062" cy="531000"/>
          </a:xfrm>
          <a:prstGeom prst="rect">
            <a:avLst/>
          </a:prstGeom>
          <a:solidFill>
            <a:schemeClr val="dk1"/>
          </a:solid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Book Antiqua"/>
              <a:ea typeface="Book Antiqua"/>
              <a:cs typeface="Book Antiqua"/>
              <a:sym typeface="Book Antiqua"/>
            </a:endParaRPr>
          </a:p>
        </p:txBody>
      </p:sp>
      <p:sp>
        <p:nvSpPr>
          <p:cNvPr id="415" name="Google Shape;415;p66"/>
          <p:cNvSpPr/>
          <p:nvPr/>
        </p:nvSpPr>
        <p:spPr>
          <a:xfrm>
            <a:off x="568508" y="-33956"/>
            <a:ext cx="8575492" cy="53796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Book Antiqua"/>
                <a:ea typeface="Book Antiqua"/>
                <a:cs typeface="Book Antiqua"/>
                <a:sym typeface="Book Antiqua"/>
              </a:rPr>
              <a:t>Encoder-Decoder Based Multi-Feature Fusion Model for Image Caption Generation</a:t>
            </a:r>
            <a:endParaRPr sz="1100"/>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Book Antiqua"/>
                <a:ea typeface="Book Antiqua"/>
                <a:cs typeface="Book Antiqua"/>
                <a:sym typeface="Book Antiqua"/>
              </a:rPr>
              <a:t>Authors: Mingyang Duan, Jin Liu and Shiqi Lv</a:t>
            </a:r>
            <a:endParaRPr b="0" i="0" sz="1100" u="none" cap="none" strike="noStrike">
              <a:solidFill>
                <a:schemeClr val="lt1"/>
              </a:solidFill>
              <a:latin typeface="Book Antiqua"/>
              <a:ea typeface="Book Antiqua"/>
              <a:cs typeface="Book Antiqua"/>
              <a:sym typeface="Book Antiqua"/>
            </a:endParaRPr>
          </a:p>
        </p:txBody>
      </p:sp>
      <p:pic>
        <p:nvPicPr>
          <p:cNvPr id="416" name="Google Shape;416;p66"/>
          <p:cNvPicPr preferRelativeResize="0"/>
          <p:nvPr/>
        </p:nvPicPr>
        <p:blipFill rotWithShape="1">
          <a:blip r:embed="rId3">
            <a:alphaModFix/>
          </a:blip>
          <a:srcRect b="0" l="0" r="0" t="0"/>
          <a:stretch/>
        </p:blipFill>
        <p:spPr>
          <a:xfrm>
            <a:off x="32500" y="0"/>
            <a:ext cx="492600" cy="492600"/>
          </a:xfrm>
          <a:prstGeom prst="rect">
            <a:avLst/>
          </a:prstGeom>
          <a:noFill/>
          <a:ln>
            <a:noFill/>
          </a:ln>
        </p:spPr>
      </p:pic>
      <p:sp>
        <p:nvSpPr>
          <p:cNvPr id="417" name="Google Shape;417;p66"/>
          <p:cNvSpPr txBox="1"/>
          <p:nvPr/>
        </p:nvSpPr>
        <p:spPr>
          <a:xfrm>
            <a:off x="0" y="520744"/>
            <a:ext cx="1061325" cy="25402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2F5496"/>
              </a:buClr>
              <a:buSzPts val="1200"/>
              <a:buFont typeface="Trebuchet MS"/>
              <a:buNone/>
            </a:pPr>
            <a:r>
              <a:rPr b="1" i="0" lang="en" sz="1000" u="none" cap="none" strike="noStrike">
                <a:solidFill>
                  <a:srgbClr val="2F5496"/>
                </a:solidFill>
                <a:latin typeface="Book Antiqua"/>
                <a:ea typeface="Book Antiqua"/>
                <a:cs typeface="Book Antiqua"/>
                <a:sym typeface="Book Antiqua"/>
              </a:rPr>
              <a:t>Introduction</a:t>
            </a:r>
            <a:endParaRPr b="0" i="0" sz="1400" u="none" cap="none" strike="noStrike">
              <a:solidFill>
                <a:srgbClr val="000000"/>
              </a:solidFill>
              <a:latin typeface="Arial"/>
              <a:ea typeface="Arial"/>
              <a:cs typeface="Arial"/>
              <a:sym typeface="Arial"/>
            </a:endParaRPr>
          </a:p>
        </p:txBody>
      </p:sp>
      <p:sp>
        <p:nvSpPr>
          <p:cNvPr id="418" name="Google Shape;418;p66"/>
          <p:cNvSpPr txBox="1"/>
          <p:nvPr/>
        </p:nvSpPr>
        <p:spPr>
          <a:xfrm>
            <a:off x="-1375" y="577800"/>
            <a:ext cx="2901300" cy="1708500"/>
          </a:xfrm>
          <a:prstGeom prst="rect">
            <a:avLst/>
          </a:prstGeom>
          <a:noFill/>
          <a:ln>
            <a:noFill/>
          </a:ln>
        </p:spPr>
        <p:txBody>
          <a:bodyPr anchorCtr="0" anchor="t" bIns="91425" lIns="91425" spcFirstLastPara="1" rIns="91425" wrap="square" tIns="91425">
            <a:spAutoFit/>
          </a:bodyPr>
          <a:lstStyle/>
          <a:p>
            <a:pPr indent="-171450" lvl="0" marL="177800" marR="0" rtl="0" algn="just">
              <a:lnSpc>
                <a:spcPct val="100000"/>
              </a:lnSpc>
              <a:spcBef>
                <a:spcPts val="0"/>
              </a:spcBef>
              <a:spcAft>
                <a:spcPts val="0"/>
              </a:spcAft>
              <a:buClr>
                <a:srgbClr val="000000"/>
              </a:buClr>
              <a:buSzPts val="900"/>
              <a:buFont typeface="Arial"/>
              <a:buChar char="•"/>
            </a:pPr>
            <a:r>
              <a:rPr b="0" i="0" lang="en" sz="900" u="none" cap="none" strike="noStrike">
                <a:solidFill>
                  <a:schemeClr val="dk1"/>
                </a:solidFill>
                <a:latin typeface="Book Antiqua"/>
                <a:ea typeface="Book Antiqua"/>
                <a:cs typeface="Book Antiqua"/>
                <a:sym typeface="Book Antiqua"/>
              </a:rPr>
              <a:t>Image caption generation is an important aspect in computer vision.</a:t>
            </a:r>
            <a:endParaRPr sz="900"/>
          </a:p>
          <a:p>
            <a:pPr indent="-171450" lvl="0" marL="177800" marR="0" rtl="0" algn="just">
              <a:lnSpc>
                <a:spcPct val="100000"/>
              </a:lnSpc>
              <a:spcBef>
                <a:spcPts val="0"/>
              </a:spcBef>
              <a:spcAft>
                <a:spcPts val="0"/>
              </a:spcAft>
              <a:buClr>
                <a:srgbClr val="000000"/>
              </a:buClr>
              <a:buSzPts val="900"/>
              <a:buFont typeface="Arial"/>
              <a:buChar char="•"/>
            </a:pPr>
            <a:r>
              <a:rPr b="0" i="0" lang="en" sz="900" u="none" cap="none" strike="noStrike">
                <a:solidFill>
                  <a:schemeClr val="dk1"/>
                </a:solidFill>
                <a:latin typeface="Book Antiqua"/>
                <a:ea typeface="Book Antiqua"/>
                <a:cs typeface="Book Antiqua"/>
                <a:sym typeface="Book Antiqua"/>
              </a:rPr>
              <a:t>The existing models limit themselves to the global features. Thus</a:t>
            </a:r>
            <a:r>
              <a:rPr b="1" i="0" lang="en" sz="900" u="none" cap="none" strike="noStrike">
                <a:solidFill>
                  <a:schemeClr val="dk1"/>
                </a:solidFill>
                <a:latin typeface="Book Antiqua"/>
                <a:ea typeface="Book Antiqua"/>
                <a:cs typeface="Book Antiqua"/>
                <a:sym typeface="Book Antiqua"/>
              </a:rPr>
              <a:t>, local features </a:t>
            </a:r>
            <a:r>
              <a:rPr b="0" i="0" lang="en" sz="900" u="none" cap="none" strike="noStrike">
                <a:solidFill>
                  <a:schemeClr val="dk1"/>
                </a:solidFill>
                <a:latin typeface="Book Antiqua"/>
                <a:ea typeface="Book Antiqua"/>
                <a:cs typeface="Book Antiqua"/>
                <a:sym typeface="Book Antiqua"/>
              </a:rPr>
              <a:t>of images remains untouched.</a:t>
            </a:r>
            <a:endParaRPr b="0" i="0" sz="900" u="none" cap="none" strike="noStrike">
              <a:solidFill>
                <a:srgbClr val="000000"/>
              </a:solidFill>
              <a:latin typeface="Book Antiqua"/>
              <a:ea typeface="Book Antiqua"/>
              <a:cs typeface="Book Antiqua"/>
              <a:sym typeface="Book Antiqua"/>
            </a:endParaRPr>
          </a:p>
          <a:p>
            <a:pPr indent="-171450" lvl="0" marL="177800" marR="0" rtl="0" algn="just">
              <a:lnSpc>
                <a:spcPct val="100000"/>
              </a:lnSpc>
              <a:spcBef>
                <a:spcPts val="0"/>
              </a:spcBef>
              <a:spcAft>
                <a:spcPts val="0"/>
              </a:spcAft>
              <a:buClr>
                <a:srgbClr val="000000"/>
              </a:buClr>
              <a:buSzPts val="900"/>
              <a:buFont typeface="Arial"/>
              <a:buChar char="•"/>
            </a:pPr>
            <a:r>
              <a:rPr b="0" i="0" lang="en" sz="900" u="none" cap="none" strike="noStrike">
                <a:solidFill>
                  <a:schemeClr val="dk1"/>
                </a:solidFill>
                <a:latin typeface="Book Antiqua"/>
                <a:ea typeface="Book Antiqua"/>
                <a:cs typeface="Book Antiqua"/>
                <a:sym typeface="Book Antiqua"/>
              </a:rPr>
              <a:t>The authors have used multiple neural networks such as VGG 16, Faster R-CNN and bidirectional LSTM network in their model to work on fused features.</a:t>
            </a:r>
            <a:endParaRPr b="0" i="0" sz="900" u="none" cap="none" strike="noStrike">
              <a:solidFill>
                <a:schemeClr val="dk1"/>
              </a:solidFill>
              <a:latin typeface="Book Antiqua"/>
              <a:ea typeface="Book Antiqua"/>
              <a:cs typeface="Book Antiqua"/>
              <a:sym typeface="Book Antiqua"/>
            </a:endParaRPr>
          </a:p>
          <a:p>
            <a:pPr indent="-171450" lvl="0" marL="177800" marR="0" rtl="0" algn="just">
              <a:lnSpc>
                <a:spcPct val="100000"/>
              </a:lnSpc>
              <a:spcBef>
                <a:spcPts val="0"/>
              </a:spcBef>
              <a:spcAft>
                <a:spcPts val="0"/>
              </a:spcAft>
              <a:buClr>
                <a:srgbClr val="000000"/>
              </a:buClr>
              <a:buSzPts val="900"/>
              <a:buFont typeface="Arial"/>
              <a:buChar char="•"/>
            </a:pPr>
            <a:r>
              <a:rPr b="0" i="0" lang="en" sz="900" u="none" cap="none" strike="noStrike">
                <a:solidFill>
                  <a:schemeClr val="dk1"/>
                </a:solidFill>
                <a:latin typeface="Book Antiqua"/>
                <a:ea typeface="Book Antiqua"/>
                <a:cs typeface="Book Antiqua"/>
                <a:sym typeface="Book Antiqua"/>
              </a:rPr>
              <a:t>They have used ImageNet, Pascal VOC and MSCOCO datasets</a:t>
            </a:r>
            <a:endParaRPr b="0" i="0" sz="900" u="none" cap="none" strike="noStrike">
              <a:solidFill>
                <a:srgbClr val="000000"/>
              </a:solidFill>
              <a:latin typeface="Book Antiqua"/>
              <a:ea typeface="Book Antiqua"/>
              <a:cs typeface="Book Antiqua"/>
              <a:sym typeface="Book Antiqua"/>
            </a:endParaRPr>
          </a:p>
        </p:txBody>
      </p:sp>
      <p:sp>
        <p:nvSpPr>
          <p:cNvPr id="419" name="Google Shape;419;p66"/>
          <p:cNvSpPr/>
          <p:nvPr/>
        </p:nvSpPr>
        <p:spPr>
          <a:xfrm>
            <a:off x="6559519" y="3045206"/>
            <a:ext cx="2596275" cy="209745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20" name="Google Shape;420;p66"/>
          <p:cNvSpPr txBox="1"/>
          <p:nvPr/>
        </p:nvSpPr>
        <p:spPr>
          <a:xfrm>
            <a:off x="6641877" y="3711347"/>
            <a:ext cx="1580014"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F5496"/>
                </a:solidFill>
                <a:latin typeface="Book Antiqua"/>
                <a:ea typeface="Book Antiqua"/>
                <a:cs typeface="Book Antiqua"/>
                <a:sym typeface="Book Antiqua"/>
              </a:rPr>
              <a:t>Results and Conclusion</a:t>
            </a:r>
            <a:endParaRPr b="1" i="0" sz="1000" u="none" cap="none" strike="noStrike">
              <a:solidFill>
                <a:srgbClr val="2F5496"/>
              </a:solidFill>
              <a:latin typeface="Book Antiqua"/>
              <a:ea typeface="Book Antiqua"/>
              <a:cs typeface="Book Antiqua"/>
              <a:sym typeface="Book Antiqua"/>
            </a:endParaRPr>
          </a:p>
        </p:txBody>
      </p:sp>
      <p:sp>
        <p:nvSpPr>
          <p:cNvPr id="421" name="Google Shape;421;p66"/>
          <p:cNvSpPr txBox="1"/>
          <p:nvPr/>
        </p:nvSpPr>
        <p:spPr>
          <a:xfrm>
            <a:off x="6506381" y="4004456"/>
            <a:ext cx="2601000" cy="1062000"/>
          </a:xfrm>
          <a:prstGeom prst="rect">
            <a:avLst/>
          </a:prstGeom>
          <a:noFill/>
          <a:ln>
            <a:noFill/>
          </a:ln>
        </p:spPr>
        <p:txBody>
          <a:bodyPr anchorCtr="0" anchor="t" bIns="45700" lIns="91425" spcFirstLastPara="1" rIns="91425" wrap="square" tIns="45700">
            <a:spAutoFit/>
          </a:bodyPr>
          <a:lstStyle/>
          <a:p>
            <a:pPr indent="-171450" lvl="0" marL="177800" marR="0" rtl="0" algn="just">
              <a:lnSpc>
                <a:spcPct val="100000"/>
              </a:lnSpc>
              <a:spcBef>
                <a:spcPts val="0"/>
              </a:spcBef>
              <a:spcAft>
                <a:spcPts val="0"/>
              </a:spcAft>
              <a:buClr>
                <a:srgbClr val="000000"/>
              </a:buClr>
              <a:buSzPts val="900"/>
              <a:buFont typeface="Arial"/>
              <a:buChar char="•"/>
            </a:pPr>
            <a:r>
              <a:rPr b="0" i="0" lang="en" sz="900" u="none" cap="none" strike="noStrike">
                <a:solidFill>
                  <a:srgbClr val="000000"/>
                </a:solidFill>
                <a:latin typeface="Book Antiqua"/>
                <a:ea typeface="Book Antiqua"/>
                <a:cs typeface="Book Antiqua"/>
                <a:sym typeface="Book Antiqua"/>
              </a:rPr>
              <a:t>The test accuracy in training set: 78.2%</a:t>
            </a:r>
            <a:endParaRPr sz="900"/>
          </a:p>
          <a:p>
            <a:pPr indent="-171450" lvl="0" marL="177800" marR="0" rtl="0" algn="just">
              <a:lnSpc>
                <a:spcPct val="100000"/>
              </a:lnSpc>
              <a:spcBef>
                <a:spcPts val="0"/>
              </a:spcBef>
              <a:spcAft>
                <a:spcPts val="0"/>
              </a:spcAft>
              <a:buClr>
                <a:srgbClr val="000000"/>
              </a:buClr>
              <a:buSzPts val="900"/>
              <a:buFont typeface="Arial"/>
              <a:buChar char="•"/>
            </a:pPr>
            <a:r>
              <a:rPr b="0" i="0" lang="en" sz="900" u="none" cap="none" strike="noStrike">
                <a:solidFill>
                  <a:srgbClr val="000000"/>
                </a:solidFill>
                <a:latin typeface="Book Antiqua"/>
                <a:ea typeface="Book Antiqua"/>
                <a:cs typeface="Book Antiqua"/>
                <a:sym typeface="Book Antiqua"/>
              </a:rPr>
              <a:t>The test accuracy in verification set: 66.5%</a:t>
            </a:r>
            <a:endParaRPr sz="900"/>
          </a:p>
          <a:p>
            <a:pPr indent="-171450" lvl="0" marL="177800" marR="0" rtl="0" algn="just">
              <a:lnSpc>
                <a:spcPct val="100000"/>
              </a:lnSpc>
              <a:spcBef>
                <a:spcPts val="0"/>
              </a:spcBef>
              <a:spcAft>
                <a:spcPts val="0"/>
              </a:spcAft>
              <a:buClr>
                <a:srgbClr val="000000"/>
              </a:buClr>
              <a:buSzPts val="900"/>
              <a:buFont typeface="Arial"/>
              <a:buChar char="•"/>
            </a:pPr>
            <a:r>
              <a:rPr b="0" i="0" lang="en" sz="900" u="none" cap="none" strike="noStrike">
                <a:solidFill>
                  <a:srgbClr val="000000"/>
                </a:solidFill>
                <a:latin typeface="Book Antiqua"/>
                <a:ea typeface="Book Antiqua"/>
                <a:cs typeface="Book Antiqua"/>
                <a:sym typeface="Book Antiqua"/>
              </a:rPr>
              <a:t>The fused features have proven to be superior to either global features or local features alone.</a:t>
            </a:r>
            <a:endParaRPr sz="900"/>
          </a:p>
          <a:p>
            <a:pPr indent="-171450" lvl="0" marL="177800" marR="0" rtl="0" algn="just">
              <a:lnSpc>
                <a:spcPct val="100000"/>
              </a:lnSpc>
              <a:spcBef>
                <a:spcPts val="0"/>
              </a:spcBef>
              <a:spcAft>
                <a:spcPts val="0"/>
              </a:spcAft>
              <a:buClr>
                <a:srgbClr val="000000"/>
              </a:buClr>
              <a:buSzPts val="900"/>
              <a:buFont typeface="Arial"/>
              <a:buChar char="•"/>
            </a:pPr>
            <a:r>
              <a:rPr b="0" i="0" lang="en" sz="900" u="none" cap="none" strike="noStrike">
                <a:solidFill>
                  <a:srgbClr val="000000"/>
                </a:solidFill>
                <a:latin typeface="Book Antiqua"/>
                <a:ea typeface="Book Antiqua"/>
                <a:cs typeface="Book Antiqua"/>
                <a:sym typeface="Book Antiqua"/>
              </a:rPr>
              <a:t>The text correction method is also proved to be feasible. </a:t>
            </a:r>
            <a:endParaRPr sz="900"/>
          </a:p>
        </p:txBody>
      </p:sp>
      <p:sp>
        <p:nvSpPr>
          <p:cNvPr id="422" name="Google Shape;422;p66"/>
          <p:cNvSpPr/>
          <p:nvPr/>
        </p:nvSpPr>
        <p:spPr>
          <a:xfrm>
            <a:off x="6566869" y="520744"/>
            <a:ext cx="2596275" cy="25938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p:txBody>
      </p:sp>
      <p:sp>
        <p:nvSpPr>
          <p:cNvPr id="423" name="Google Shape;423;p66"/>
          <p:cNvSpPr txBox="1"/>
          <p:nvPr/>
        </p:nvSpPr>
        <p:spPr>
          <a:xfrm>
            <a:off x="6506381" y="509673"/>
            <a:ext cx="978172" cy="20496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2F5496"/>
                </a:solidFill>
                <a:latin typeface="Book Antiqua"/>
                <a:ea typeface="Book Antiqua"/>
                <a:cs typeface="Book Antiqua"/>
                <a:sym typeface="Book Antiqua"/>
              </a:rPr>
              <a:t>Test Outputs </a:t>
            </a:r>
            <a:endParaRPr b="1" i="0" sz="1000" u="none" cap="none" strike="noStrike">
              <a:solidFill>
                <a:srgbClr val="2F5496"/>
              </a:solidFill>
              <a:latin typeface="Book Antiqua"/>
              <a:ea typeface="Book Antiqua"/>
              <a:cs typeface="Book Antiqua"/>
              <a:sym typeface="Book Antiqua"/>
            </a:endParaRPr>
          </a:p>
        </p:txBody>
      </p:sp>
      <p:sp>
        <p:nvSpPr>
          <p:cNvPr id="424" name="Google Shape;424;p66"/>
          <p:cNvSpPr txBox="1"/>
          <p:nvPr/>
        </p:nvSpPr>
        <p:spPr>
          <a:xfrm>
            <a:off x="32499" y="2142975"/>
            <a:ext cx="15231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F5496"/>
                </a:solidFill>
                <a:latin typeface="Book Antiqua"/>
                <a:ea typeface="Book Antiqua"/>
                <a:cs typeface="Book Antiqua"/>
                <a:sym typeface="Book Antiqua"/>
              </a:rPr>
              <a:t>Proposed System</a:t>
            </a:r>
            <a:endParaRPr b="0" i="0" sz="1000" u="none" cap="none" strike="noStrike">
              <a:solidFill>
                <a:srgbClr val="000000"/>
              </a:solidFill>
              <a:latin typeface="Arial"/>
              <a:ea typeface="Arial"/>
              <a:cs typeface="Arial"/>
              <a:sym typeface="Arial"/>
            </a:endParaRPr>
          </a:p>
        </p:txBody>
      </p:sp>
      <p:sp>
        <p:nvSpPr>
          <p:cNvPr id="425" name="Google Shape;425;p66"/>
          <p:cNvSpPr txBox="1"/>
          <p:nvPr/>
        </p:nvSpPr>
        <p:spPr>
          <a:xfrm>
            <a:off x="151682" y="2286304"/>
            <a:ext cx="2770800" cy="1754700"/>
          </a:xfrm>
          <a:prstGeom prst="rect">
            <a:avLst/>
          </a:prstGeom>
          <a:noFill/>
          <a:ln>
            <a:noFill/>
          </a:ln>
        </p:spPr>
        <p:txBody>
          <a:bodyPr anchorCtr="0" anchor="t" bIns="45700" lIns="91425" spcFirstLastPara="1" rIns="91425" wrap="square" tIns="45700">
            <a:spAutoFit/>
          </a:bodyPr>
          <a:lstStyle/>
          <a:p>
            <a:pPr indent="-171450" lvl="0" marL="228600" marR="0" rtl="0" algn="just">
              <a:lnSpc>
                <a:spcPct val="100000"/>
              </a:lnSpc>
              <a:spcBef>
                <a:spcPts val="0"/>
              </a:spcBef>
              <a:spcAft>
                <a:spcPts val="0"/>
              </a:spcAft>
              <a:buClr>
                <a:srgbClr val="000000"/>
              </a:buClr>
              <a:buSzPts val="900"/>
              <a:buFont typeface="Arial"/>
              <a:buAutoNum type="arabicPeriod"/>
            </a:pPr>
            <a:r>
              <a:rPr b="1" i="0" lang="en" sz="900" u="none" cap="none" strike="noStrike">
                <a:solidFill>
                  <a:schemeClr val="dk1"/>
                </a:solidFill>
                <a:latin typeface="Book Antiqua"/>
                <a:ea typeface="Book Antiqua"/>
                <a:cs typeface="Book Antiqua"/>
                <a:sym typeface="Book Antiqua"/>
              </a:rPr>
              <a:t>Fused image feature extraction</a:t>
            </a:r>
            <a:r>
              <a:rPr b="0" i="0" lang="en" sz="900" u="none" cap="none" strike="noStrike">
                <a:solidFill>
                  <a:schemeClr val="dk1"/>
                </a:solidFill>
                <a:latin typeface="Book Antiqua"/>
                <a:ea typeface="Book Antiqua"/>
                <a:cs typeface="Book Antiqua"/>
                <a:sym typeface="Book Antiqua"/>
              </a:rPr>
              <a:t>: VGG16 network for global feature extraction and Faster-RCNN for local features extraction.</a:t>
            </a:r>
            <a:endParaRPr sz="900"/>
          </a:p>
          <a:p>
            <a:pPr indent="-171450" lvl="0" marL="228600" marR="0" rtl="0" algn="just">
              <a:lnSpc>
                <a:spcPct val="100000"/>
              </a:lnSpc>
              <a:spcBef>
                <a:spcPts val="0"/>
              </a:spcBef>
              <a:spcAft>
                <a:spcPts val="0"/>
              </a:spcAft>
              <a:buClr>
                <a:srgbClr val="000000"/>
              </a:buClr>
              <a:buSzPts val="900"/>
              <a:buFont typeface="Book Antiqua"/>
              <a:buAutoNum type="arabicPeriod"/>
            </a:pPr>
            <a:r>
              <a:rPr b="1" i="0" lang="en" sz="900" u="none" cap="none" strike="noStrike">
                <a:solidFill>
                  <a:schemeClr val="dk1"/>
                </a:solidFill>
                <a:latin typeface="Book Antiqua"/>
                <a:ea typeface="Book Antiqua"/>
                <a:cs typeface="Book Antiqua"/>
                <a:sym typeface="Book Antiqua"/>
              </a:rPr>
              <a:t>Bi-LSTM with Attention Mechanism</a:t>
            </a:r>
            <a:r>
              <a:rPr b="0" i="0" lang="en" sz="900" u="none" cap="none" strike="noStrike">
                <a:solidFill>
                  <a:schemeClr val="dk1"/>
                </a:solidFill>
                <a:latin typeface="Book Antiqua"/>
                <a:ea typeface="Book Antiqua"/>
                <a:cs typeface="Book Antiqua"/>
                <a:sym typeface="Book Antiqua"/>
              </a:rPr>
              <a:t>: Encoder extracts global feature and local feature and outputs the mixture feature. The mixture feature is sent through attention layer as an input to the Bi-LSTM. </a:t>
            </a:r>
            <a:endParaRPr sz="900"/>
          </a:p>
          <a:p>
            <a:pPr indent="-171450" lvl="0" marL="228600" marR="0" rtl="0" algn="just">
              <a:lnSpc>
                <a:spcPct val="100000"/>
              </a:lnSpc>
              <a:spcBef>
                <a:spcPts val="0"/>
              </a:spcBef>
              <a:spcAft>
                <a:spcPts val="0"/>
              </a:spcAft>
              <a:buClr>
                <a:srgbClr val="000000"/>
              </a:buClr>
              <a:buSzPts val="900"/>
              <a:buFont typeface="Arial"/>
              <a:buAutoNum type="arabicPeriod"/>
            </a:pPr>
            <a:r>
              <a:rPr b="1" i="0" lang="en" sz="900" u="none" cap="none" strike="noStrike">
                <a:solidFill>
                  <a:schemeClr val="dk1"/>
                </a:solidFill>
                <a:latin typeface="Book Antiqua"/>
                <a:ea typeface="Book Antiqua"/>
                <a:cs typeface="Book Antiqua"/>
                <a:sym typeface="Book Antiqua"/>
              </a:rPr>
              <a:t>Text correction</a:t>
            </a:r>
            <a:r>
              <a:rPr b="0" i="0" lang="en" sz="900" u="none" cap="none" strike="noStrike">
                <a:solidFill>
                  <a:schemeClr val="dk1"/>
                </a:solidFill>
                <a:latin typeface="Book Antiqua"/>
                <a:ea typeface="Book Antiqua"/>
                <a:cs typeface="Book Antiqua"/>
                <a:sym typeface="Book Antiqua"/>
              </a:rPr>
              <a:t>: The representation of each word can be used to calculate contextual relation of the word through Bi-LSTM unit.</a:t>
            </a:r>
            <a:endParaRPr b="0" i="0" sz="900" u="none" cap="none" strike="noStrike">
              <a:solidFill>
                <a:schemeClr val="dk1"/>
              </a:solidFill>
              <a:latin typeface="Book Antiqua"/>
              <a:ea typeface="Book Antiqua"/>
              <a:cs typeface="Book Antiqua"/>
              <a:sym typeface="Book Antiqua"/>
            </a:endParaRPr>
          </a:p>
          <a:p>
            <a:pPr indent="0" lvl="0" marL="0" marR="0" rtl="0" algn="just">
              <a:lnSpc>
                <a:spcPct val="100000"/>
              </a:lnSpc>
              <a:spcBef>
                <a:spcPts val="0"/>
              </a:spcBef>
              <a:spcAft>
                <a:spcPts val="0"/>
              </a:spcAft>
              <a:buClr>
                <a:srgbClr val="000000"/>
              </a:buClr>
              <a:buSzPts val="800"/>
              <a:buFont typeface="Arial"/>
              <a:buNone/>
            </a:pPr>
            <a:r>
              <a:t/>
            </a:r>
            <a:endParaRPr b="0" i="0" sz="900" u="none" cap="none" strike="noStrike">
              <a:solidFill>
                <a:srgbClr val="000000"/>
              </a:solidFill>
              <a:latin typeface="Book Antiqua"/>
              <a:ea typeface="Book Antiqua"/>
              <a:cs typeface="Book Antiqua"/>
              <a:sym typeface="Book Antiqua"/>
            </a:endParaRPr>
          </a:p>
        </p:txBody>
      </p:sp>
      <p:sp>
        <p:nvSpPr>
          <p:cNvPr id="426" name="Google Shape;426;p66"/>
          <p:cNvSpPr txBox="1"/>
          <p:nvPr/>
        </p:nvSpPr>
        <p:spPr>
          <a:xfrm>
            <a:off x="32496" y="3757470"/>
            <a:ext cx="1981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F5496"/>
                </a:solidFill>
                <a:latin typeface="Book Antiqua"/>
                <a:ea typeface="Book Antiqua"/>
                <a:cs typeface="Book Antiqua"/>
                <a:sym typeface="Book Antiqua"/>
              </a:rPr>
              <a:t>Experiment</a:t>
            </a:r>
            <a:endParaRPr b="0" i="0" sz="1000" u="none" cap="none" strike="noStrike">
              <a:solidFill>
                <a:srgbClr val="000000"/>
              </a:solidFill>
              <a:latin typeface="Arial"/>
              <a:ea typeface="Arial"/>
              <a:cs typeface="Arial"/>
              <a:sym typeface="Arial"/>
            </a:endParaRPr>
          </a:p>
        </p:txBody>
      </p:sp>
      <p:sp>
        <p:nvSpPr>
          <p:cNvPr id="427" name="Google Shape;427;p66"/>
          <p:cNvSpPr txBox="1"/>
          <p:nvPr/>
        </p:nvSpPr>
        <p:spPr>
          <a:xfrm>
            <a:off x="21185" y="3942908"/>
            <a:ext cx="2901300" cy="1200600"/>
          </a:xfrm>
          <a:prstGeom prst="rect">
            <a:avLst/>
          </a:prstGeom>
          <a:noFill/>
          <a:ln>
            <a:noFill/>
          </a:ln>
        </p:spPr>
        <p:txBody>
          <a:bodyPr anchorCtr="0" anchor="t" bIns="45700" lIns="91425" spcFirstLastPara="1" rIns="91425" wrap="square" tIns="45700">
            <a:spAutoFit/>
          </a:bodyPr>
          <a:lstStyle/>
          <a:p>
            <a:pPr indent="-171450" lvl="0" marL="228600" marR="0" rtl="0" algn="just">
              <a:lnSpc>
                <a:spcPct val="100000"/>
              </a:lnSpc>
              <a:spcBef>
                <a:spcPts val="0"/>
              </a:spcBef>
              <a:spcAft>
                <a:spcPts val="0"/>
              </a:spcAft>
              <a:buClr>
                <a:srgbClr val="000000"/>
              </a:buClr>
              <a:buSzPts val="900"/>
              <a:buFont typeface="Arial"/>
              <a:buChar char="•"/>
            </a:pPr>
            <a:r>
              <a:rPr b="0" i="0" lang="en" sz="900" u="none" cap="none" strike="noStrike">
                <a:solidFill>
                  <a:srgbClr val="000000"/>
                </a:solidFill>
                <a:latin typeface="Book Antiqua"/>
                <a:ea typeface="Book Antiqua"/>
                <a:cs typeface="Book Antiqua"/>
                <a:sym typeface="Book Antiqua"/>
              </a:rPr>
              <a:t>VGG 16 model is trained with </a:t>
            </a:r>
            <a:r>
              <a:rPr b="1" i="0" lang="en" sz="900" u="none" cap="none" strike="noStrike">
                <a:solidFill>
                  <a:srgbClr val="000000"/>
                </a:solidFill>
                <a:latin typeface="Book Antiqua"/>
                <a:ea typeface="Book Antiqua"/>
                <a:cs typeface="Book Antiqua"/>
                <a:sym typeface="Book Antiqua"/>
              </a:rPr>
              <a:t>ImageNet</a:t>
            </a:r>
            <a:r>
              <a:rPr b="0" i="0" lang="en" sz="900" u="none" cap="none" strike="noStrike">
                <a:solidFill>
                  <a:srgbClr val="000000"/>
                </a:solidFill>
                <a:latin typeface="Book Antiqua"/>
                <a:ea typeface="Book Antiqua"/>
                <a:cs typeface="Book Antiqua"/>
                <a:sym typeface="Book Antiqua"/>
              </a:rPr>
              <a:t> dataset.  Images are scaled to the size of 224*224*3. Mean filtered to denoise.</a:t>
            </a:r>
            <a:endParaRPr sz="900"/>
          </a:p>
          <a:p>
            <a:pPr indent="-171450" lvl="0" marL="228600" marR="0" rtl="0" algn="just">
              <a:lnSpc>
                <a:spcPct val="100000"/>
              </a:lnSpc>
              <a:spcBef>
                <a:spcPts val="0"/>
              </a:spcBef>
              <a:spcAft>
                <a:spcPts val="0"/>
              </a:spcAft>
              <a:buClr>
                <a:srgbClr val="000000"/>
              </a:buClr>
              <a:buSzPts val="900"/>
              <a:buFont typeface="Arial"/>
              <a:buChar char="•"/>
            </a:pPr>
            <a:r>
              <a:rPr b="0" i="0" lang="en" sz="900" u="none" cap="none" strike="noStrike">
                <a:solidFill>
                  <a:srgbClr val="000000"/>
                </a:solidFill>
                <a:latin typeface="Book Antiqua"/>
                <a:ea typeface="Book Antiqua"/>
                <a:cs typeface="Book Antiqua"/>
                <a:sym typeface="Book Antiqua"/>
              </a:rPr>
              <a:t>Faster-RCNN trained with the </a:t>
            </a:r>
            <a:r>
              <a:rPr b="1" i="0" lang="en" sz="900" u="none" cap="none" strike="noStrike">
                <a:solidFill>
                  <a:srgbClr val="000000"/>
                </a:solidFill>
                <a:latin typeface="Book Antiqua"/>
                <a:ea typeface="Book Antiqua"/>
                <a:cs typeface="Book Antiqua"/>
                <a:sym typeface="Book Antiqua"/>
              </a:rPr>
              <a:t>Pascal VOC </a:t>
            </a:r>
            <a:r>
              <a:rPr b="0" i="0" lang="en" sz="900" u="none" cap="none" strike="noStrike">
                <a:solidFill>
                  <a:srgbClr val="000000"/>
                </a:solidFill>
                <a:latin typeface="Book Antiqua"/>
                <a:ea typeface="Book Antiqua"/>
                <a:cs typeface="Book Antiqua"/>
                <a:sym typeface="Book Antiqua"/>
              </a:rPr>
              <a:t>dataset. Numbers of anchors in RPN set as 256 and 1:1 positive and negative sample ratio maintained.</a:t>
            </a:r>
            <a:endParaRPr sz="900"/>
          </a:p>
          <a:p>
            <a:pPr indent="-171450" lvl="0" marL="228600" marR="0" rtl="0" algn="just">
              <a:lnSpc>
                <a:spcPct val="100000"/>
              </a:lnSpc>
              <a:spcBef>
                <a:spcPts val="0"/>
              </a:spcBef>
              <a:spcAft>
                <a:spcPts val="0"/>
              </a:spcAft>
              <a:buClr>
                <a:srgbClr val="000000"/>
              </a:buClr>
              <a:buSzPts val="900"/>
              <a:buFont typeface="Arial"/>
              <a:buChar char="•"/>
            </a:pPr>
            <a:r>
              <a:rPr b="0" i="0" lang="en" sz="900" u="none" cap="none" strike="noStrike">
                <a:solidFill>
                  <a:srgbClr val="000000"/>
                </a:solidFill>
                <a:latin typeface="Book Antiqua"/>
                <a:ea typeface="Book Antiqua"/>
                <a:cs typeface="Book Antiqua"/>
                <a:sym typeface="Book Antiqua"/>
              </a:rPr>
              <a:t>Bi-LSTM trained with </a:t>
            </a:r>
            <a:r>
              <a:rPr b="1" i="0" lang="en" sz="900" u="none" cap="none" strike="noStrike">
                <a:solidFill>
                  <a:srgbClr val="000000"/>
                </a:solidFill>
                <a:latin typeface="Book Antiqua"/>
                <a:ea typeface="Book Antiqua"/>
                <a:cs typeface="Book Antiqua"/>
                <a:sym typeface="Book Antiqua"/>
              </a:rPr>
              <a:t>MSCOCO</a:t>
            </a:r>
            <a:r>
              <a:rPr b="0" i="0" lang="en" sz="900" u="none" cap="none" strike="noStrike">
                <a:solidFill>
                  <a:srgbClr val="000000"/>
                </a:solidFill>
                <a:latin typeface="Book Antiqua"/>
                <a:ea typeface="Book Antiqua"/>
                <a:cs typeface="Book Antiqua"/>
                <a:sym typeface="Book Antiqua"/>
              </a:rPr>
              <a:t> dataset. </a:t>
            </a:r>
            <a:endParaRPr b="0" i="0" sz="900" u="none" cap="none" strike="noStrike">
              <a:solidFill>
                <a:srgbClr val="000000"/>
              </a:solidFill>
              <a:latin typeface="Book Antiqua"/>
              <a:ea typeface="Book Antiqua"/>
              <a:cs typeface="Book Antiqua"/>
              <a:sym typeface="Book Antiqua"/>
            </a:endParaRPr>
          </a:p>
        </p:txBody>
      </p:sp>
      <p:pic>
        <p:nvPicPr>
          <p:cNvPr id="428" name="Google Shape;428;p66"/>
          <p:cNvPicPr preferRelativeResize="0"/>
          <p:nvPr/>
        </p:nvPicPr>
        <p:blipFill rotWithShape="1">
          <a:blip r:embed="rId4">
            <a:alphaModFix/>
          </a:blip>
          <a:srcRect b="0" l="0" r="0" t="0"/>
          <a:stretch/>
        </p:blipFill>
        <p:spPr>
          <a:xfrm>
            <a:off x="3075986" y="821949"/>
            <a:ext cx="3104190" cy="775266"/>
          </a:xfrm>
          <a:prstGeom prst="rect">
            <a:avLst/>
          </a:prstGeom>
          <a:noFill/>
          <a:ln>
            <a:noFill/>
          </a:ln>
        </p:spPr>
      </p:pic>
      <p:pic>
        <p:nvPicPr>
          <p:cNvPr id="429" name="Google Shape;429;p66"/>
          <p:cNvPicPr preferRelativeResize="0"/>
          <p:nvPr/>
        </p:nvPicPr>
        <p:blipFill rotWithShape="1">
          <a:blip r:embed="rId5">
            <a:alphaModFix/>
          </a:blip>
          <a:srcRect b="0" l="0" r="0" t="0"/>
          <a:stretch/>
        </p:blipFill>
        <p:spPr>
          <a:xfrm>
            <a:off x="2957539" y="1920609"/>
            <a:ext cx="3238735" cy="929517"/>
          </a:xfrm>
          <a:prstGeom prst="rect">
            <a:avLst/>
          </a:prstGeom>
          <a:noFill/>
          <a:ln>
            <a:noFill/>
          </a:ln>
        </p:spPr>
      </p:pic>
      <p:pic>
        <p:nvPicPr>
          <p:cNvPr id="430" name="Google Shape;430;p66"/>
          <p:cNvPicPr preferRelativeResize="0"/>
          <p:nvPr/>
        </p:nvPicPr>
        <p:blipFill rotWithShape="1">
          <a:blip r:embed="rId6">
            <a:alphaModFix/>
          </a:blip>
          <a:srcRect b="0" l="0" r="0" t="0"/>
          <a:stretch/>
        </p:blipFill>
        <p:spPr>
          <a:xfrm>
            <a:off x="7061439" y="764798"/>
            <a:ext cx="1533698" cy="1424148"/>
          </a:xfrm>
          <a:prstGeom prst="rect">
            <a:avLst/>
          </a:prstGeom>
          <a:noFill/>
          <a:ln>
            <a:noFill/>
          </a:ln>
        </p:spPr>
      </p:pic>
      <p:pic>
        <p:nvPicPr>
          <p:cNvPr id="431" name="Google Shape;431;p66"/>
          <p:cNvPicPr preferRelativeResize="0"/>
          <p:nvPr/>
        </p:nvPicPr>
        <p:blipFill rotWithShape="1">
          <a:blip r:embed="rId7">
            <a:alphaModFix/>
          </a:blip>
          <a:srcRect b="0" l="0" r="0" t="0"/>
          <a:stretch/>
        </p:blipFill>
        <p:spPr>
          <a:xfrm>
            <a:off x="7085207" y="2239104"/>
            <a:ext cx="1523096" cy="1424148"/>
          </a:xfrm>
          <a:prstGeom prst="rect">
            <a:avLst/>
          </a:prstGeom>
          <a:noFill/>
          <a:ln>
            <a:noFill/>
          </a:ln>
        </p:spPr>
      </p:pic>
      <p:pic>
        <p:nvPicPr>
          <p:cNvPr id="432" name="Google Shape;432;p66"/>
          <p:cNvPicPr preferRelativeResize="0"/>
          <p:nvPr/>
        </p:nvPicPr>
        <p:blipFill rotWithShape="1">
          <a:blip r:embed="rId8">
            <a:alphaModFix/>
          </a:blip>
          <a:srcRect b="44809" l="30285" r="36462" t="22731"/>
          <a:stretch/>
        </p:blipFill>
        <p:spPr>
          <a:xfrm>
            <a:off x="3356935" y="3173520"/>
            <a:ext cx="2430128" cy="1334317"/>
          </a:xfrm>
          <a:prstGeom prst="rect">
            <a:avLst/>
          </a:prstGeom>
          <a:noFill/>
          <a:ln>
            <a:noFill/>
          </a:ln>
        </p:spPr>
      </p:pic>
      <p:sp>
        <p:nvSpPr>
          <p:cNvPr id="433" name="Google Shape;433;p66"/>
          <p:cNvSpPr txBox="1"/>
          <p:nvPr/>
        </p:nvSpPr>
        <p:spPr>
          <a:xfrm>
            <a:off x="2960429" y="1665131"/>
            <a:ext cx="3545952" cy="19620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800" u="none" cap="none" strike="noStrike">
                <a:solidFill>
                  <a:srgbClr val="000000"/>
                </a:solidFill>
                <a:latin typeface="Book Antiqua"/>
                <a:ea typeface="Book Antiqua"/>
                <a:cs typeface="Book Antiqua"/>
                <a:sym typeface="Book Antiqua"/>
              </a:rPr>
              <a:t>Fig 1: The structure of VGG 16 for the global feature extraction of images</a:t>
            </a:r>
            <a:endParaRPr b="0" i="0" sz="800" u="none" cap="none" strike="noStrike">
              <a:solidFill>
                <a:srgbClr val="000000"/>
              </a:solidFill>
              <a:latin typeface="Book Antiqua"/>
              <a:ea typeface="Book Antiqua"/>
              <a:cs typeface="Book Antiqua"/>
              <a:sym typeface="Book Antiqua"/>
            </a:endParaRPr>
          </a:p>
        </p:txBody>
      </p:sp>
      <p:sp>
        <p:nvSpPr>
          <p:cNvPr id="434" name="Google Shape;434;p66"/>
          <p:cNvSpPr txBox="1"/>
          <p:nvPr/>
        </p:nvSpPr>
        <p:spPr>
          <a:xfrm>
            <a:off x="2997208" y="2915288"/>
            <a:ext cx="3545952" cy="196208"/>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800" u="none" cap="none" strike="noStrike">
                <a:solidFill>
                  <a:srgbClr val="000000"/>
                </a:solidFill>
                <a:latin typeface="Book Antiqua"/>
                <a:ea typeface="Book Antiqua"/>
                <a:cs typeface="Book Antiqua"/>
                <a:sym typeface="Book Antiqua"/>
              </a:rPr>
              <a:t>Fig 2: The specific steps of object detection by a Faster-RCNN</a:t>
            </a:r>
            <a:endParaRPr b="0" i="0" sz="800" u="none" cap="none" strike="noStrike">
              <a:solidFill>
                <a:srgbClr val="000000"/>
              </a:solidFill>
              <a:latin typeface="Book Antiqua"/>
              <a:ea typeface="Book Antiqua"/>
              <a:cs typeface="Book Antiqua"/>
              <a:sym typeface="Book Antiqua"/>
            </a:endParaRPr>
          </a:p>
        </p:txBody>
      </p:sp>
      <p:sp>
        <p:nvSpPr>
          <p:cNvPr id="435" name="Google Shape;435;p66"/>
          <p:cNvSpPr txBox="1"/>
          <p:nvPr/>
        </p:nvSpPr>
        <p:spPr>
          <a:xfrm>
            <a:off x="3059821" y="4504327"/>
            <a:ext cx="3545952" cy="323165"/>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800" u="none" cap="none" strike="noStrike">
                <a:solidFill>
                  <a:srgbClr val="000000"/>
                </a:solidFill>
                <a:latin typeface="Book Antiqua"/>
                <a:ea typeface="Book Antiqua"/>
                <a:cs typeface="Book Antiqua"/>
                <a:sym typeface="Book Antiqua"/>
              </a:rPr>
              <a:t>Fig 3: The structure of the encoder-decoder model with attention mechanism</a:t>
            </a:r>
            <a:endParaRPr b="0" i="0" sz="800" u="none" cap="none" strike="noStrike">
              <a:solidFill>
                <a:srgbClr val="000000"/>
              </a:solidFill>
              <a:latin typeface="Book Antiqua"/>
              <a:ea typeface="Book Antiqua"/>
              <a:cs typeface="Book Antiqua"/>
              <a:sym typeface="Book Antiqu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439" name="Shape 439"/>
        <p:cNvGrpSpPr/>
        <p:nvPr/>
      </p:nvGrpSpPr>
      <p:grpSpPr>
        <a:xfrm>
          <a:off x="0" y="0"/>
          <a:ext cx="0" cy="0"/>
          <a:chOff x="0" y="0"/>
          <a:chExt cx="0" cy="0"/>
        </a:xfrm>
      </p:grpSpPr>
      <p:sp>
        <p:nvSpPr>
          <p:cNvPr id="440" name="Google Shape;440;p67"/>
          <p:cNvSpPr txBox="1"/>
          <p:nvPr/>
        </p:nvSpPr>
        <p:spPr>
          <a:xfrm>
            <a:off x="8949690" y="51435"/>
            <a:ext cx="257100" cy="115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300"/>
              <a:buFont typeface="Trebuchet MS"/>
              <a:buNone/>
            </a:pPr>
            <a:r>
              <a:rPr b="0" i="0" lang="en" sz="300" u="none" cap="none" strike="noStrike">
                <a:solidFill>
                  <a:srgbClr val="FFFFFF"/>
                </a:solidFill>
                <a:latin typeface="Trebuchet MS"/>
                <a:ea typeface="Trebuchet MS"/>
                <a:cs typeface="Trebuchet MS"/>
                <a:sym typeface="Trebuchet MS"/>
              </a:rPr>
              <a:t>TM</a:t>
            </a:r>
            <a:endParaRPr b="0" i="0" sz="1100" u="none" cap="none" strike="noStrike">
              <a:solidFill>
                <a:srgbClr val="000000"/>
              </a:solidFill>
              <a:latin typeface="Arial"/>
              <a:ea typeface="Arial"/>
              <a:cs typeface="Arial"/>
              <a:sym typeface="Arial"/>
            </a:endParaRPr>
          </a:p>
        </p:txBody>
      </p:sp>
      <p:sp>
        <p:nvSpPr>
          <p:cNvPr id="441" name="Google Shape;441;p67"/>
          <p:cNvSpPr/>
          <p:nvPr/>
        </p:nvSpPr>
        <p:spPr>
          <a:xfrm>
            <a:off x="-2" y="440871"/>
            <a:ext cx="2970240" cy="1490679"/>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Trebuchet MS"/>
              <a:ea typeface="Trebuchet MS"/>
              <a:cs typeface="Trebuchet MS"/>
              <a:sym typeface="Trebuchet MS"/>
            </a:endParaRPr>
          </a:p>
        </p:txBody>
      </p:sp>
      <p:sp>
        <p:nvSpPr>
          <p:cNvPr id="442" name="Google Shape;442;p67"/>
          <p:cNvSpPr/>
          <p:nvPr/>
        </p:nvSpPr>
        <p:spPr>
          <a:xfrm>
            <a:off x="2967277" y="509673"/>
            <a:ext cx="3324180" cy="4633827"/>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Trebuchet MS"/>
              <a:ea typeface="Trebuchet MS"/>
              <a:cs typeface="Trebuchet MS"/>
              <a:sym typeface="Trebuchet MS"/>
            </a:endParaRPr>
          </a:p>
        </p:txBody>
      </p:sp>
      <p:sp>
        <p:nvSpPr>
          <p:cNvPr id="443" name="Google Shape;443;p67"/>
          <p:cNvSpPr/>
          <p:nvPr/>
        </p:nvSpPr>
        <p:spPr>
          <a:xfrm>
            <a:off x="-8014" y="1805940"/>
            <a:ext cx="3040200" cy="33375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444" name="Google Shape;444;p67"/>
          <p:cNvSpPr txBox="1"/>
          <p:nvPr/>
        </p:nvSpPr>
        <p:spPr>
          <a:xfrm>
            <a:off x="2989469" y="261378"/>
            <a:ext cx="9849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Book Antiqua"/>
                <a:ea typeface="Book Antiqua"/>
                <a:cs typeface="Book Antiqua"/>
                <a:sym typeface="Book Antiqua"/>
              </a:rPr>
              <a:t> </a:t>
            </a:r>
            <a:endParaRPr b="1" i="0" sz="1400" u="none" cap="none" strike="noStrike">
              <a:solidFill>
                <a:srgbClr val="000000"/>
              </a:solidFill>
              <a:latin typeface="Book Antiqua"/>
              <a:ea typeface="Book Antiqua"/>
              <a:cs typeface="Book Antiqua"/>
              <a:sym typeface="Book Antiqua"/>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F5496"/>
                </a:solidFill>
                <a:latin typeface="Book Antiqua"/>
                <a:ea typeface="Book Antiqua"/>
                <a:cs typeface="Book Antiqua"/>
                <a:sym typeface="Book Antiqua"/>
              </a:rPr>
              <a:t>Methodology </a:t>
            </a:r>
            <a:r>
              <a:rPr b="0" i="0" lang="en" sz="1000" u="none" cap="none" strike="noStrike">
                <a:solidFill>
                  <a:srgbClr val="2F5496"/>
                </a:solidFill>
                <a:latin typeface="Book Antiqua"/>
                <a:ea typeface="Book Antiqua"/>
                <a:cs typeface="Book Antiqua"/>
                <a:sym typeface="Book Antiqua"/>
              </a:rPr>
              <a:t> </a:t>
            </a:r>
            <a:endParaRPr/>
          </a:p>
        </p:txBody>
      </p:sp>
      <p:sp>
        <p:nvSpPr>
          <p:cNvPr id="445" name="Google Shape;445;p67"/>
          <p:cNvSpPr txBox="1"/>
          <p:nvPr/>
        </p:nvSpPr>
        <p:spPr>
          <a:xfrm>
            <a:off x="-11930" y="1924119"/>
            <a:ext cx="2888675"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F5496"/>
                </a:solidFill>
                <a:latin typeface="Book Antiqua"/>
                <a:ea typeface="Book Antiqua"/>
                <a:cs typeface="Book Antiqua"/>
                <a:sym typeface="Book Antiqua"/>
              </a:rPr>
              <a:t>Proposed Model</a:t>
            </a:r>
            <a:endParaRPr b="1" i="0" sz="1000" u="none" cap="none" strike="noStrike">
              <a:solidFill>
                <a:srgbClr val="2F5496"/>
              </a:solidFill>
              <a:latin typeface="Book Antiqua"/>
              <a:ea typeface="Book Antiqua"/>
              <a:cs typeface="Book Antiqua"/>
              <a:sym typeface="Book Antiqua"/>
            </a:endParaRPr>
          </a:p>
        </p:txBody>
      </p:sp>
      <p:sp>
        <p:nvSpPr>
          <p:cNvPr id="446" name="Google Shape;446;p67"/>
          <p:cNvSpPr/>
          <p:nvPr/>
        </p:nvSpPr>
        <p:spPr>
          <a:xfrm>
            <a:off x="-12990" y="-40532"/>
            <a:ext cx="9156990" cy="573475"/>
          </a:xfrm>
          <a:prstGeom prst="rect">
            <a:avLst/>
          </a:prstGeom>
          <a:solidFill>
            <a:schemeClr val="dk1"/>
          </a:solid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000" u="none" cap="none" strike="noStrike">
              <a:solidFill>
                <a:schemeClr val="lt1"/>
              </a:solidFill>
              <a:latin typeface="Book Antiqua"/>
              <a:ea typeface="Book Antiqua"/>
              <a:cs typeface="Book Antiqua"/>
              <a:sym typeface="Book Antiqua"/>
            </a:endParaRPr>
          </a:p>
        </p:txBody>
      </p:sp>
      <p:sp>
        <p:nvSpPr>
          <p:cNvPr id="447" name="Google Shape;447;p67"/>
          <p:cNvSpPr/>
          <p:nvPr/>
        </p:nvSpPr>
        <p:spPr>
          <a:xfrm>
            <a:off x="568508" y="25037"/>
            <a:ext cx="8381182" cy="31609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i="0" lang="en" sz="1500" u="none" cap="none" strike="noStrike">
                <a:solidFill>
                  <a:schemeClr val="lt1"/>
                </a:solidFill>
                <a:latin typeface="Book Antiqua"/>
                <a:ea typeface="Book Antiqua"/>
                <a:cs typeface="Book Antiqua"/>
                <a:sym typeface="Book Antiqua"/>
              </a:rPr>
              <a:t>Image Caption Generator Using Inception V3 and GRU </a:t>
            </a:r>
            <a:endParaRPr/>
          </a:p>
          <a:p>
            <a:pPr indent="0" lvl="0" marL="0" marR="0" rtl="0" algn="ctr">
              <a:lnSpc>
                <a:spcPct val="100000"/>
              </a:lnSpc>
              <a:spcBef>
                <a:spcPts val="0"/>
              </a:spcBef>
              <a:spcAft>
                <a:spcPts val="0"/>
              </a:spcAft>
              <a:buNone/>
            </a:pPr>
            <a:r>
              <a:rPr b="0" i="0" lang="en" sz="1100" u="none" cap="none" strike="noStrike">
                <a:solidFill>
                  <a:srgbClr val="FFFFFF"/>
                </a:solidFill>
                <a:latin typeface="Book Antiqua"/>
                <a:ea typeface="Book Antiqua"/>
                <a:cs typeface="Book Antiqua"/>
                <a:sym typeface="Book Antiqua"/>
              </a:rPr>
              <a:t>Authors: </a:t>
            </a:r>
            <a:r>
              <a:rPr b="0" i="0" lang="en" sz="1400" u="none" cap="none" strike="noStrike">
                <a:solidFill>
                  <a:schemeClr val="lt1"/>
                </a:solidFill>
                <a:latin typeface="Book Antiqua"/>
                <a:ea typeface="Book Antiqua"/>
                <a:cs typeface="Book Antiqua"/>
                <a:sym typeface="Book Antiqua"/>
              </a:rPr>
              <a:t>: </a:t>
            </a:r>
            <a:r>
              <a:rPr b="0" i="0" lang="en" sz="1050" u="none" cap="none" strike="noStrike">
                <a:solidFill>
                  <a:schemeClr val="lt1"/>
                </a:solidFill>
                <a:latin typeface="Arial"/>
                <a:ea typeface="Arial"/>
                <a:cs typeface="Arial"/>
                <a:sym typeface="Arial"/>
              </a:rPr>
              <a:t>Manish Raypurkar, Abhishek Supe, Pratik Bhumkar, Pravin Borse, Dr. Shabnam Sayyad</a:t>
            </a:r>
            <a:endParaRPr b="0" i="0" sz="1050" u="none" cap="none" strike="noStrike">
              <a:solidFill>
                <a:srgbClr val="FFFFFF"/>
              </a:solidFill>
              <a:latin typeface="Book Antiqua"/>
              <a:ea typeface="Book Antiqua"/>
              <a:cs typeface="Book Antiqua"/>
              <a:sym typeface="Book Antiqua"/>
            </a:endParaRPr>
          </a:p>
          <a:p>
            <a:pPr indent="0" lvl="0" marL="0" marR="0" rtl="0" algn="ctr">
              <a:lnSpc>
                <a:spcPct val="100000"/>
              </a:lnSpc>
              <a:spcBef>
                <a:spcPts val="0"/>
              </a:spcBef>
              <a:spcAft>
                <a:spcPts val="0"/>
              </a:spcAft>
              <a:buNone/>
            </a:pPr>
            <a:r>
              <a:t/>
            </a:r>
            <a:endParaRPr b="0" i="0" sz="1050" u="none" cap="none" strike="noStrike">
              <a:solidFill>
                <a:srgbClr val="000000"/>
              </a:solidFill>
              <a:latin typeface="Book Antiqua"/>
              <a:ea typeface="Book Antiqua"/>
              <a:cs typeface="Book Antiqua"/>
              <a:sym typeface="Book Antiqua"/>
            </a:endParaRPr>
          </a:p>
          <a:p>
            <a:pPr indent="0" lvl="0" marL="0" marR="0" rtl="0" algn="ctr">
              <a:lnSpc>
                <a:spcPct val="100000"/>
              </a:lnSpc>
              <a:spcBef>
                <a:spcPts val="0"/>
              </a:spcBef>
              <a:spcAft>
                <a:spcPts val="0"/>
              </a:spcAft>
              <a:buNone/>
            </a:pPr>
            <a:r>
              <a:t/>
            </a:r>
            <a:endParaRPr b="0" i="0" sz="1000" u="none" cap="none" strike="noStrike">
              <a:solidFill>
                <a:schemeClr val="lt1"/>
              </a:solidFill>
              <a:latin typeface="Book Antiqua"/>
              <a:ea typeface="Book Antiqua"/>
              <a:cs typeface="Book Antiqua"/>
              <a:sym typeface="Book Antiqua"/>
            </a:endParaRPr>
          </a:p>
        </p:txBody>
      </p:sp>
      <p:pic>
        <p:nvPicPr>
          <p:cNvPr id="448" name="Google Shape;448;p67"/>
          <p:cNvPicPr preferRelativeResize="0"/>
          <p:nvPr/>
        </p:nvPicPr>
        <p:blipFill rotWithShape="1">
          <a:blip r:embed="rId3">
            <a:alphaModFix/>
          </a:blip>
          <a:srcRect b="0" l="0" r="0" t="0"/>
          <a:stretch/>
        </p:blipFill>
        <p:spPr>
          <a:xfrm>
            <a:off x="32500" y="0"/>
            <a:ext cx="492600" cy="492600"/>
          </a:xfrm>
          <a:prstGeom prst="rect">
            <a:avLst/>
          </a:prstGeom>
          <a:noFill/>
          <a:ln>
            <a:noFill/>
          </a:ln>
        </p:spPr>
      </p:pic>
      <p:sp>
        <p:nvSpPr>
          <p:cNvPr id="449" name="Google Shape;449;p67"/>
          <p:cNvSpPr txBox="1"/>
          <p:nvPr/>
        </p:nvSpPr>
        <p:spPr>
          <a:xfrm>
            <a:off x="0" y="520752"/>
            <a:ext cx="2888673" cy="254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2F5496"/>
              </a:buClr>
              <a:buSzPts val="1200"/>
              <a:buFont typeface="Trebuchet MS"/>
              <a:buNone/>
            </a:pPr>
            <a:r>
              <a:rPr b="1" i="0" lang="en" sz="1000" u="none" cap="none" strike="noStrike">
                <a:solidFill>
                  <a:srgbClr val="2F5496"/>
                </a:solidFill>
                <a:latin typeface="Book Antiqua"/>
                <a:ea typeface="Book Antiqua"/>
                <a:cs typeface="Book Antiqua"/>
                <a:sym typeface="Book Antiqua"/>
              </a:rPr>
              <a:t>Introduction</a:t>
            </a:r>
            <a:endParaRPr/>
          </a:p>
        </p:txBody>
      </p:sp>
      <p:sp>
        <p:nvSpPr>
          <p:cNvPr id="450" name="Google Shape;450;p67"/>
          <p:cNvSpPr txBox="1"/>
          <p:nvPr/>
        </p:nvSpPr>
        <p:spPr>
          <a:xfrm>
            <a:off x="-197287" y="2076923"/>
            <a:ext cx="3136800" cy="1177500"/>
          </a:xfrm>
          <a:prstGeom prst="rect">
            <a:avLst/>
          </a:prstGeom>
          <a:noFill/>
          <a:ln>
            <a:noFill/>
          </a:ln>
        </p:spPr>
        <p:txBody>
          <a:bodyPr anchorCtr="0" anchor="t" bIns="91425" lIns="91425" spcFirstLastPara="1" rIns="91425" wrap="square" tIns="91425">
            <a:spAutoFit/>
          </a:bodyPr>
          <a:lstStyle/>
          <a:p>
            <a:pPr indent="0" lvl="0" marL="171450" marR="0" rtl="0" algn="just">
              <a:lnSpc>
                <a:spcPct val="100000"/>
              </a:lnSpc>
              <a:spcBef>
                <a:spcPts val="0"/>
              </a:spcBef>
              <a:spcAft>
                <a:spcPts val="0"/>
              </a:spcAft>
              <a:buNone/>
            </a:pPr>
            <a:r>
              <a:rPr b="0" i="0" lang="en" sz="900" u="none" cap="none" strike="noStrike">
                <a:solidFill>
                  <a:srgbClr val="000000"/>
                </a:solidFill>
                <a:latin typeface="Book Antiqua"/>
                <a:ea typeface="Book Antiqua"/>
                <a:cs typeface="Book Antiqua"/>
                <a:sym typeface="Book Antiqua"/>
              </a:rPr>
              <a:t>For the encoder part, we use Inception V3 model created by Google Research</a:t>
            </a:r>
            <a:r>
              <a:rPr lang="en" sz="1050">
                <a:latin typeface="Book Antiqua"/>
                <a:ea typeface="Book Antiqua"/>
                <a:cs typeface="Book Antiqua"/>
                <a:sym typeface="Book Antiqua"/>
              </a:rPr>
              <a:t>.</a:t>
            </a:r>
            <a:r>
              <a:rPr b="0" i="0" lang="en" sz="900" u="none" cap="none" strike="noStrike">
                <a:solidFill>
                  <a:srgbClr val="000000"/>
                </a:solidFill>
                <a:latin typeface="Book Antiqua"/>
                <a:ea typeface="Book Antiqua"/>
                <a:cs typeface="Book Antiqua"/>
                <a:sym typeface="Book Antiqua"/>
              </a:rPr>
              <a:t> The extractor produces L vectors, each of which is a D-dimensional representation corresponding to a part of the image: A decoder is employed to translate the image into natural sentences.GRU is used as a decoder which has a simpler structure than LSTM. </a:t>
            </a:r>
            <a:endParaRPr b="0" i="0" sz="900" u="none" cap="none" strike="noStrike">
              <a:solidFill>
                <a:schemeClr val="dk1"/>
              </a:solidFill>
              <a:latin typeface="Book Antiqua"/>
              <a:ea typeface="Book Antiqua"/>
              <a:cs typeface="Book Antiqua"/>
              <a:sym typeface="Book Antiqua"/>
            </a:endParaRPr>
          </a:p>
        </p:txBody>
      </p:sp>
      <p:sp>
        <p:nvSpPr>
          <p:cNvPr id="451" name="Google Shape;451;p67"/>
          <p:cNvSpPr txBox="1"/>
          <p:nvPr/>
        </p:nvSpPr>
        <p:spPr>
          <a:xfrm>
            <a:off x="-12990" y="461480"/>
            <a:ext cx="2989500" cy="15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b="0" i="0" sz="900" u="none" cap="none" strike="noStrike">
              <a:solidFill>
                <a:schemeClr val="dk1"/>
              </a:solidFill>
              <a:latin typeface="Book Antiqua"/>
              <a:ea typeface="Book Antiqua"/>
              <a:cs typeface="Book Antiqua"/>
              <a:sym typeface="Book Antiqua"/>
            </a:endParaRPr>
          </a:p>
          <a:p>
            <a:pPr indent="0" lvl="0" marL="0" marR="0" rtl="0" algn="just">
              <a:lnSpc>
                <a:spcPct val="100000"/>
              </a:lnSpc>
              <a:spcBef>
                <a:spcPts val="0"/>
              </a:spcBef>
              <a:spcAft>
                <a:spcPts val="0"/>
              </a:spcAft>
              <a:buNone/>
            </a:pPr>
            <a:r>
              <a:rPr b="0" i="0" lang="en" sz="900" u="none" cap="none" strike="noStrike">
                <a:solidFill>
                  <a:srgbClr val="000000"/>
                </a:solidFill>
                <a:latin typeface="Book Antiqua"/>
                <a:ea typeface="Book Antiqua"/>
                <a:cs typeface="Book Antiqua"/>
                <a:sym typeface="Book Antiqua"/>
              </a:rPr>
              <a:t>Automatically describing the content of images using natural languages is a fundamental and challenging task.</a:t>
            </a:r>
            <a:r>
              <a:rPr b="0" i="0" lang="en" sz="1050" u="none" cap="none" strike="noStrike">
                <a:solidFill>
                  <a:srgbClr val="000000"/>
                </a:solidFill>
                <a:latin typeface="Book Antiqua"/>
                <a:ea typeface="Book Antiqua"/>
                <a:cs typeface="Book Antiqua"/>
                <a:sym typeface="Book Antiqua"/>
              </a:rPr>
              <a:t> </a:t>
            </a:r>
            <a:r>
              <a:rPr b="0" i="0" lang="en" sz="900" u="none" cap="none" strike="noStrike">
                <a:solidFill>
                  <a:srgbClr val="000000"/>
                </a:solidFill>
                <a:latin typeface="Book Antiqua"/>
                <a:ea typeface="Book Antiqua"/>
                <a:cs typeface="Book Antiqua"/>
                <a:sym typeface="Book Antiqua"/>
              </a:rPr>
              <a:t>Human beings usually describe a scene using natural languages which are concise and compact. However, machine vision systems describes the scene by taking an image which is a two </a:t>
            </a:r>
            <a:r>
              <a:rPr lang="en" sz="900">
                <a:latin typeface="Book Antiqua"/>
                <a:ea typeface="Book Antiqua"/>
                <a:cs typeface="Book Antiqua"/>
                <a:sym typeface="Book Antiqua"/>
              </a:rPr>
              <a:t>dimensional</a:t>
            </a:r>
            <a:r>
              <a:rPr b="0" i="0" lang="en" sz="900" u="none" cap="none" strike="noStrike">
                <a:solidFill>
                  <a:srgbClr val="000000"/>
                </a:solidFill>
                <a:latin typeface="Book Antiqua"/>
                <a:ea typeface="Book Antiqua"/>
                <a:cs typeface="Book Antiqua"/>
                <a:sym typeface="Book Antiqua"/>
              </a:rPr>
              <a:t> arrays. The idea is mapping the image and captions to the same space and learning a mapping from the image to the sentences.</a:t>
            </a:r>
            <a:endParaRPr/>
          </a:p>
        </p:txBody>
      </p:sp>
      <p:sp>
        <p:nvSpPr>
          <p:cNvPr id="452" name="Google Shape;452;p67"/>
          <p:cNvSpPr/>
          <p:nvPr/>
        </p:nvSpPr>
        <p:spPr>
          <a:xfrm>
            <a:off x="6283248" y="4333150"/>
            <a:ext cx="2860752" cy="81035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53" name="Google Shape;453;p67"/>
          <p:cNvSpPr txBox="1"/>
          <p:nvPr/>
        </p:nvSpPr>
        <p:spPr>
          <a:xfrm>
            <a:off x="6291457" y="4287699"/>
            <a:ext cx="1082598"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F5496"/>
                </a:solidFill>
                <a:latin typeface="Book Antiqua"/>
                <a:ea typeface="Book Antiqua"/>
                <a:cs typeface="Book Antiqua"/>
                <a:sym typeface="Book Antiqua"/>
              </a:rPr>
              <a:t>Conclusion</a:t>
            </a:r>
            <a:endParaRPr b="1" i="0" sz="1000" u="none" cap="none" strike="noStrike">
              <a:solidFill>
                <a:srgbClr val="2F5496"/>
              </a:solidFill>
              <a:latin typeface="Book Antiqua"/>
              <a:ea typeface="Book Antiqua"/>
              <a:cs typeface="Book Antiqua"/>
              <a:sym typeface="Book Antiqua"/>
            </a:endParaRPr>
          </a:p>
        </p:txBody>
      </p:sp>
      <p:sp>
        <p:nvSpPr>
          <p:cNvPr id="454" name="Google Shape;454;p67"/>
          <p:cNvSpPr txBox="1"/>
          <p:nvPr/>
        </p:nvSpPr>
        <p:spPr>
          <a:xfrm>
            <a:off x="6291457" y="4498212"/>
            <a:ext cx="2690591" cy="64633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 sz="900" u="none" cap="none" strike="noStrike">
                <a:solidFill>
                  <a:srgbClr val="000000"/>
                </a:solidFill>
                <a:latin typeface="Book Antiqua"/>
                <a:ea typeface="Book Antiqua"/>
                <a:cs typeface="Book Antiqua"/>
                <a:sym typeface="Book Antiqua"/>
              </a:rPr>
              <a:t>Our model is based on multi label classification using fast Text and CNN, is useful in detecting and extracting objects from image and generate caption according to the provided datasets.</a:t>
            </a:r>
            <a:endParaRPr b="0" i="0" sz="900" u="none" cap="none" strike="noStrike">
              <a:solidFill>
                <a:srgbClr val="000000"/>
              </a:solidFill>
              <a:latin typeface="Book Antiqua"/>
              <a:ea typeface="Book Antiqua"/>
              <a:cs typeface="Book Antiqua"/>
              <a:sym typeface="Book Antiqua"/>
            </a:endParaRPr>
          </a:p>
        </p:txBody>
      </p:sp>
      <p:sp>
        <p:nvSpPr>
          <p:cNvPr id="455" name="Google Shape;455;p67"/>
          <p:cNvSpPr/>
          <p:nvPr/>
        </p:nvSpPr>
        <p:spPr>
          <a:xfrm>
            <a:off x="6224628" y="541019"/>
            <a:ext cx="2917224" cy="3829405"/>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p:txBody>
      </p:sp>
      <p:sp>
        <p:nvSpPr>
          <p:cNvPr id="456" name="Google Shape;456;p67"/>
          <p:cNvSpPr txBox="1"/>
          <p:nvPr/>
        </p:nvSpPr>
        <p:spPr>
          <a:xfrm>
            <a:off x="6283248" y="480331"/>
            <a:ext cx="2630595" cy="20496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 sz="1000" u="none" cap="none" strike="noStrike">
                <a:solidFill>
                  <a:srgbClr val="2F5496"/>
                </a:solidFill>
                <a:latin typeface="Book Antiqua"/>
                <a:ea typeface="Book Antiqua"/>
                <a:cs typeface="Book Antiqua"/>
                <a:sym typeface="Book Antiqua"/>
              </a:rPr>
              <a:t>Results </a:t>
            </a:r>
            <a:endParaRPr b="1" i="0" sz="1000" u="none" cap="none" strike="noStrike">
              <a:solidFill>
                <a:srgbClr val="2F5496"/>
              </a:solidFill>
              <a:latin typeface="Book Antiqua"/>
              <a:ea typeface="Book Antiqua"/>
              <a:cs typeface="Book Antiqua"/>
              <a:sym typeface="Book Antiqua"/>
            </a:endParaRPr>
          </a:p>
        </p:txBody>
      </p:sp>
      <p:sp>
        <p:nvSpPr>
          <p:cNvPr id="457" name="Google Shape;457;p67"/>
          <p:cNvSpPr txBox="1"/>
          <p:nvPr/>
        </p:nvSpPr>
        <p:spPr>
          <a:xfrm>
            <a:off x="6549482" y="2418189"/>
            <a:ext cx="2328284"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900" u="none" cap="none" strike="noStrike">
                <a:solidFill>
                  <a:srgbClr val="000000"/>
                </a:solidFill>
                <a:latin typeface="Book Antiqua"/>
                <a:ea typeface="Book Antiqua"/>
                <a:cs typeface="Book Antiqua"/>
                <a:sym typeface="Book Antiqua"/>
              </a:rPr>
              <a:t>Fig. 4. Loss versus Epoch plot</a:t>
            </a:r>
            <a:endParaRPr b="0" i="0" sz="900" u="none" cap="none" strike="noStrike">
              <a:solidFill>
                <a:srgbClr val="000000"/>
              </a:solidFill>
              <a:latin typeface="Book Antiqua"/>
              <a:ea typeface="Book Antiqua"/>
              <a:cs typeface="Book Antiqua"/>
              <a:sym typeface="Book Antiqua"/>
            </a:endParaRPr>
          </a:p>
        </p:txBody>
      </p:sp>
      <p:sp>
        <p:nvSpPr>
          <p:cNvPr id="458" name="Google Shape;458;p67"/>
          <p:cNvSpPr txBox="1"/>
          <p:nvPr/>
        </p:nvSpPr>
        <p:spPr>
          <a:xfrm>
            <a:off x="267296" y="4923625"/>
            <a:ext cx="2522800"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900" u="none" cap="none" strike="noStrike">
                <a:solidFill>
                  <a:srgbClr val="000000"/>
                </a:solidFill>
                <a:latin typeface="Book Antiqua"/>
                <a:ea typeface="Book Antiqua"/>
                <a:cs typeface="Book Antiqua"/>
                <a:sym typeface="Book Antiqua"/>
              </a:rPr>
              <a:t>Fig. 1. Flowchart for image caption generator.</a:t>
            </a:r>
            <a:endParaRPr b="0" i="0" sz="900" u="none" cap="none" strike="noStrike">
              <a:solidFill>
                <a:srgbClr val="000000"/>
              </a:solidFill>
              <a:latin typeface="Book Antiqua"/>
              <a:ea typeface="Book Antiqua"/>
              <a:cs typeface="Book Antiqua"/>
              <a:sym typeface="Book Antiqua"/>
            </a:endParaRPr>
          </a:p>
        </p:txBody>
      </p:sp>
      <p:pic>
        <p:nvPicPr>
          <p:cNvPr id="459" name="Google Shape;459;p67"/>
          <p:cNvPicPr preferRelativeResize="0"/>
          <p:nvPr/>
        </p:nvPicPr>
        <p:blipFill rotWithShape="1">
          <a:blip r:embed="rId4">
            <a:alphaModFix/>
          </a:blip>
          <a:srcRect b="0" l="0" r="0" t="0"/>
          <a:stretch/>
        </p:blipFill>
        <p:spPr>
          <a:xfrm>
            <a:off x="3138860" y="3253432"/>
            <a:ext cx="2890281" cy="1628690"/>
          </a:xfrm>
          <a:prstGeom prst="rect">
            <a:avLst/>
          </a:prstGeom>
          <a:noFill/>
          <a:ln>
            <a:noFill/>
          </a:ln>
        </p:spPr>
      </p:pic>
      <p:sp>
        <p:nvSpPr>
          <p:cNvPr id="460" name="Google Shape;460;p67"/>
          <p:cNvSpPr txBox="1"/>
          <p:nvPr/>
        </p:nvSpPr>
        <p:spPr>
          <a:xfrm flipH="1">
            <a:off x="3623518" y="2778738"/>
            <a:ext cx="1896963"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900" u="none" cap="none" strike="noStrike">
                <a:solidFill>
                  <a:srgbClr val="000000"/>
                </a:solidFill>
                <a:latin typeface="Book Antiqua"/>
                <a:ea typeface="Book Antiqua"/>
                <a:cs typeface="Book Antiqua"/>
                <a:sym typeface="Book Antiqua"/>
              </a:rPr>
              <a:t>Fig. 2. Overall model architecture</a:t>
            </a:r>
            <a:endParaRPr/>
          </a:p>
        </p:txBody>
      </p:sp>
      <p:sp>
        <p:nvSpPr>
          <p:cNvPr id="461" name="Google Shape;461;p67"/>
          <p:cNvSpPr txBox="1"/>
          <p:nvPr/>
        </p:nvSpPr>
        <p:spPr>
          <a:xfrm>
            <a:off x="3173991" y="4912897"/>
            <a:ext cx="2783027"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900" u="none" cap="none" strike="noStrike">
                <a:solidFill>
                  <a:srgbClr val="000000"/>
                </a:solidFill>
                <a:latin typeface="Book Antiqua"/>
                <a:ea typeface="Book Antiqua"/>
                <a:cs typeface="Book Antiqua"/>
                <a:sym typeface="Book Antiqua"/>
              </a:rPr>
              <a:t>Fig. 3. Convolutional Neural Network architecture</a:t>
            </a:r>
            <a:endParaRPr/>
          </a:p>
        </p:txBody>
      </p:sp>
      <p:sp>
        <p:nvSpPr>
          <p:cNvPr id="462" name="Google Shape;462;p67"/>
          <p:cNvSpPr txBox="1"/>
          <p:nvPr/>
        </p:nvSpPr>
        <p:spPr>
          <a:xfrm>
            <a:off x="6486945" y="3965579"/>
            <a:ext cx="239082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 sz="900" u="none" cap="none" strike="noStrike">
                <a:solidFill>
                  <a:srgbClr val="000000"/>
                </a:solidFill>
                <a:latin typeface="Book Antiqua"/>
                <a:ea typeface="Book Antiqua"/>
                <a:cs typeface="Book Antiqua"/>
                <a:sym typeface="Book Antiqua"/>
              </a:rPr>
              <a:t>Predicted caption– A person riding skis on a mountain</a:t>
            </a:r>
            <a:endParaRPr b="0" i="1" sz="900" u="none" cap="none" strike="noStrike">
              <a:solidFill>
                <a:srgbClr val="000000"/>
              </a:solidFill>
              <a:latin typeface="Book Antiqua"/>
              <a:ea typeface="Book Antiqua"/>
              <a:cs typeface="Book Antiqua"/>
              <a:sym typeface="Book Antiqua"/>
            </a:endParaRPr>
          </a:p>
        </p:txBody>
      </p:sp>
      <p:pic>
        <p:nvPicPr>
          <p:cNvPr id="463" name="Google Shape;463;p67"/>
          <p:cNvPicPr preferRelativeResize="0"/>
          <p:nvPr/>
        </p:nvPicPr>
        <p:blipFill rotWithShape="1">
          <a:blip r:embed="rId5">
            <a:alphaModFix/>
          </a:blip>
          <a:srcRect b="0" l="0" r="0" t="0"/>
          <a:stretch/>
        </p:blipFill>
        <p:spPr>
          <a:xfrm>
            <a:off x="259475" y="3159574"/>
            <a:ext cx="2303125" cy="1770850"/>
          </a:xfrm>
          <a:prstGeom prst="rect">
            <a:avLst/>
          </a:prstGeom>
          <a:noFill/>
          <a:ln>
            <a:noFill/>
          </a:ln>
        </p:spPr>
      </p:pic>
      <p:pic>
        <p:nvPicPr>
          <p:cNvPr id="464" name="Google Shape;464;p67"/>
          <p:cNvPicPr preferRelativeResize="0"/>
          <p:nvPr/>
        </p:nvPicPr>
        <p:blipFill rotWithShape="1">
          <a:blip r:embed="rId6">
            <a:alphaModFix/>
          </a:blip>
          <a:srcRect b="0" l="0" r="0" t="0"/>
          <a:stretch/>
        </p:blipFill>
        <p:spPr>
          <a:xfrm>
            <a:off x="3087122" y="971406"/>
            <a:ext cx="3037769" cy="1843562"/>
          </a:xfrm>
          <a:prstGeom prst="rect">
            <a:avLst/>
          </a:prstGeom>
          <a:noFill/>
          <a:ln>
            <a:noFill/>
          </a:ln>
        </p:spPr>
      </p:pic>
      <p:pic>
        <p:nvPicPr>
          <p:cNvPr id="465" name="Google Shape;465;p67"/>
          <p:cNvPicPr preferRelativeResize="0"/>
          <p:nvPr/>
        </p:nvPicPr>
        <p:blipFill rotWithShape="1">
          <a:blip r:embed="rId7">
            <a:alphaModFix/>
          </a:blip>
          <a:srcRect b="0" l="0" r="0" t="0"/>
          <a:stretch/>
        </p:blipFill>
        <p:spPr>
          <a:xfrm>
            <a:off x="6486944" y="2721580"/>
            <a:ext cx="2452704" cy="1225816"/>
          </a:xfrm>
          <a:prstGeom prst="rect">
            <a:avLst/>
          </a:prstGeom>
          <a:noFill/>
          <a:ln>
            <a:noFill/>
          </a:ln>
        </p:spPr>
      </p:pic>
      <p:pic>
        <p:nvPicPr>
          <p:cNvPr id="466" name="Google Shape;466;p67"/>
          <p:cNvPicPr preferRelativeResize="0"/>
          <p:nvPr/>
        </p:nvPicPr>
        <p:blipFill rotWithShape="1">
          <a:blip r:embed="rId8">
            <a:alphaModFix/>
          </a:blip>
          <a:srcRect b="0" l="0" r="0" t="0"/>
          <a:stretch/>
        </p:blipFill>
        <p:spPr>
          <a:xfrm>
            <a:off x="6346007" y="909866"/>
            <a:ext cx="2505075" cy="14171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470" name="Shape 470"/>
        <p:cNvGrpSpPr/>
        <p:nvPr/>
      </p:nvGrpSpPr>
      <p:grpSpPr>
        <a:xfrm>
          <a:off x="0" y="0"/>
          <a:ext cx="0" cy="0"/>
          <a:chOff x="0" y="0"/>
          <a:chExt cx="0" cy="0"/>
        </a:xfrm>
      </p:grpSpPr>
      <p:sp>
        <p:nvSpPr>
          <p:cNvPr id="471" name="Google Shape;471;p68"/>
          <p:cNvSpPr txBox="1"/>
          <p:nvPr/>
        </p:nvSpPr>
        <p:spPr>
          <a:xfrm>
            <a:off x="8949690" y="51435"/>
            <a:ext cx="257100" cy="115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300"/>
              <a:buFont typeface="Trebuchet MS"/>
              <a:buNone/>
            </a:pPr>
            <a:r>
              <a:rPr b="0" i="0" lang="en" sz="300" u="none" cap="none" strike="noStrike">
                <a:solidFill>
                  <a:srgbClr val="FFFFFF"/>
                </a:solidFill>
                <a:latin typeface="Trebuchet MS"/>
                <a:ea typeface="Trebuchet MS"/>
                <a:cs typeface="Trebuchet MS"/>
                <a:sym typeface="Trebuchet MS"/>
              </a:rPr>
              <a:t>TM</a:t>
            </a:r>
            <a:endParaRPr b="0" i="0" sz="1100" u="none" cap="none" strike="noStrike">
              <a:solidFill>
                <a:srgbClr val="000000"/>
              </a:solidFill>
              <a:latin typeface="Arial"/>
              <a:ea typeface="Arial"/>
              <a:cs typeface="Arial"/>
              <a:sym typeface="Arial"/>
            </a:endParaRPr>
          </a:p>
        </p:txBody>
      </p:sp>
      <p:sp>
        <p:nvSpPr>
          <p:cNvPr id="472" name="Google Shape;472;p68"/>
          <p:cNvSpPr/>
          <p:nvPr/>
        </p:nvSpPr>
        <p:spPr>
          <a:xfrm>
            <a:off x="-2" y="440871"/>
            <a:ext cx="2970240" cy="1490679"/>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rPr b="0" i="0" lang="en" sz="1400" u="none" cap="none" strike="noStrike">
                <a:solidFill>
                  <a:srgbClr val="FFFFFF"/>
                </a:solidFill>
                <a:latin typeface="Trebuchet MS"/>
                <a:ea typeface="Trebuchet MS"/>
                <a:cs typeface="Trebuchet MS"/>
                <a:sym typeface="Trebuchet MS"/>
              </a:rPr>
              <a:t>.</a:t>
            </a:r>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Trebuchet MS"/>
              <a:ea typeface="Trebuchet MS"/>
              <a:cs typeface="Trebuchet MS"/>
              <a:sym typeface="Trebuchet MS"/>
            </a:endParaRPr>
          </a:p>
        </p:txBody>
      </p:sp>
      <p:sp>
        <p:nvSpPr>
          <p:cNvPr id="473" name="Google Shape;473;p68"/>
          <p:cNvSpPr/>
          <p:nvPr/>
        </p:nvSpPr>
        <p:spPr>
          <a:xfrm>
            <a:off x="2967277" y="509673"/>
            <a:ext cx="3324180" cy="4633827"/>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Trebuchet MS"/>
              <a:ea typeface="Trebuchet MS"/>
              <a:cs typeface="Trebuchet MS"/>
              <a:sym typeface="Trebuchet MS"/>
            </a:endParaRPr>
          </a:p>
        </p:txBody>
      </p:sp>
      <p:sp>
        <p:nvSpPr>
          <p:cNvPr id="474" name="Google Shape;474;p68"/>
          <p:cNvSpPr/>
          <p:nvPr/>
        </p:nvSpPr>
        <p:spPr>
          <a:xfrm>
            <a:off x="-8211" y="1805939"/>
            <a:ext cx="3040225" cy="3337561"/>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475" name="Google Shape;475;p68"/>
          <p:cNvSpPr txBox="1"/>
          <p:nvPr/>
        </p:nvSpPr>
        <p:spPr>
          <a:xfrm>
            <a:off x="2989469" y="261378"/>
            <a:ext cx="9849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Book Antiqua"/>
                <a:ea typeface="Book Antiqua"/>
                <a:cs typeface="Book Antiqua"/>
                <a:sym typeface="Book Antiqua"/>
              </a:rPr>
              <a:t> </a:t>
            </a:r>
            <a:endParaRPr b="1" i="0" sz="1400" u="none" cap="none" strike="noStrike">
              <a:solidFill>
                <a:srgbClr val="000000"/>
              </a:solidFill>
              <a:latin typeface="Book Antiqua"/>
              <a:ea typeface="Book Antiqua"/>
              <a:cs typeface="Book Antiqua"/>
              <a:sym typeface="Book Antiqua"/>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F5496"/>
                </a:solidFill>
                <a:latin typeface="Book Antiqua"/>
                <a:ea typeface="Book Antiqua"/>
                <a:cs typeface="Book Antiqua"/>
                <a:sym typeface="Book Antiqua"/>
              </a:rPr>
              <a:t>Methodology </a:t>
            </a:r>
            <a:r>
              <a:rPr b="0" i="0" lang="en" sz="1000" u="none" cap="none" strike="noStrike">
                <a:solidFill>
                  <a:srgbClr val="2F5496"/>
                </a:solidFill>
                <a:latin typeface="Book Antiqua"/>
                <a:ea typeface="Book Antiqua"/>
                <a:cs typeface="Book Antiqua"/>
                <a:sym typeface="Book Antiqua"/>
              </a:rPr>
              <a:t> </a:t>
            </a:r>
            <a:endParaRPr/>
          </a:p>
        </p:txBody>
      </p:sp>
      <p:sp>
        <p:nvSpPr>
          <p:cNvPr id="476" name="Google Shape;476;p68"/>
          <p:cNvSpPr txBox="1"/>
          <p:nvPr/>
        </p:nvSpPr>
        <p:spPr>
          <a:xfrm>
            <a:off x="-11930" y="1924119"/>
            <a:ext cx="2888675"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F5496"/>
                </a:solidFill>
                <a:latin typeface="Book Antiqua"/>
                <a:ea typeface="Book Antiqua"/>
                <a:cs typeface="Book Antiqua"/>
                <a:sym typeface="Book Antiqua"/>
              </a:rPr>
              <a:t>Proposed Model</a:t>
            </a:r>
            <a:endParaRPr b="1" i="0" sz="1000" u="none" cap="none" strike="noStrike">
              <a:solidFill>
                <a:srgbClr val="2F5496"/>
              </a:solidFill>
              <a:latin typeface="Book Antiqua"/>
              <a:ea typeface="Book Antiqua"/>
              <a:cs typeface="Book Antiqua"/>
              <a:sym typeface="Book Antiqua"/>
            </a:endParaRPr>
          </a:p>
        </p:txBody>
      </p:sp>
      <p:sp>
        <p:nvSpPr>
          <p:cNvPr id="477" name="Google Shape;477;p68"/>
          <p:cNvSpPr/>
          <p:nvPr/>
        </p:nvSpPr>
        <p:spPr>
          <a:xfrm>
            <a:off x="-12990" y="-40532"/>
            <a:ext cx="9156990" cy="573475"/>
          </a:xfrm>
          <a:prstGeom prst="rect">
            <a:avLst/>
          </a:prstGeom>
          <a:solidFill>
            <a:schemeClr val="dk1"/>
          </a:solid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000" u="none" cap="none" strike="noStrike">
              <a:solidFill>
                <a:schemeClr val="lt1"/>
              </a:solidFill>
              <a:latin typeface="Book Antiqua"/>
              <a:ea typeface="Book Antiqua"/>
              <a:cs typeface="Book Antiqua"/>
              <a:sym typeface="Book Antiqua"/>
            </a:endParaRPr>
          </a:p>
        </p:txBody>
      </p:sp>
      <p:sp>
        <p:nvSpPr>
          <p:cNvPr id="478" name="Google Shape;478;p68"/>
          <p:cNvSpPr/>
          <p:nvPr/>
        </p:nvSpPr>
        <p:spPr>
          <a:xfrm>
            <a:off x="568508" y="25037"/>
            <a:ext cx="8381182" cy="31609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i="0" lang="en" sz="1500" u="none" cap="none" strike="noStrike">
                <a:solidFill>
                  <a:schemeClr val="lt1"/>
                </a:solidFill>
                <a:latin typeface="Book Antiqua"/>
                <a:ea typeface="Book Antiqua"/>
                <a:cs typeface="Book Antiqua"/>
                <a:sym typeface="Book Antiqua"/>
              </a:rPr>
              <a:t>Image Caption Generator Using VGG+LSTM and VGG+GRU</a:t>
            </a:r>
            <a:endParaRPr/>
          </a:p>
          <a:p>
            <a:pPr indent="0" lvl="0" marL="0" marR="0" rtl="0" algn="ctr">
              <a:lnSpc>
                <a:spcPct val="100000"/>
              </a:lnSpc>
              <a:spcBef>
                <a:spcPts val="0"/>
              </a:spcBef>
              <a:spcAft>
                <a:spcPts val="0"/>
              </a:spcAft>
              <a:buNone/>
            </a:pPr>
            <a:r>
              <a:rPr b="0" i="0" lang="en" sz="1100" u="none" cap="none" strike="noStrike">
                <a:solidFill>
                  <a:srgbClr val="FFFFFF"/>
                </a:solidFill>
                <a:latin typeface="Book Antiqua"/>
                <a:ea typeface="Book Antiqua"/>
                <a:cs typeface="Book Antiqua"/>
                <a:sym typeface="Book Antiqua"/>
              </a:rPr>
              <a:t>Authors: </a:t>
            </a:r>
            <a:r>
              <a:rPr b="0" i="0" lang="en" sz="1400" u="none" cap="none" strike="noStrike">
                <a:solidFill>
                  <a:schemeClr val="lt1"/>
                </a:solidFill>
                <a:latin typeface="Book Antiqua"/>
                <a:ea typeface="Book Antiqua"/>
                <a:cs typeface="Book Antiqua"/>
                <a:sym typeface="Book Antiqua"/>
              </a:rPr>
              <a:t>: </a:t>
            </a:r>
            <a:r>
              <a:rPr b="0" i="0" lang="en" sz="1200" u="none" cap="none" strike="noStrike">
                <a:solidFill>
                  <a:schemeClr val="lt1"/>
                </a:solidFill>
                <a:latin typeface="Arial"/>
                <a:ea typeface="Arial"/>
                <a:cs typeface="Arial"/>
                <a:sym typeface="Arial"/>
              </a:rPr>
              <a:t>Grishma Sharma ,</a:t>
            </a:r>
            <a:r>
              <a:rPr b="0" i="0" lang="en" sz="1100" u="none" cap="none" strike="noStrike">
                <a:solidFill>
                  <a:schemeClr val="lt1"/>
                </a:solidFill>
                <a:latin typeface="Arial"/>
                <a:ea typeface="Arial"/>
                <a:cs typeface="Arial"/>
                <a:sym typeface="Arial"/>
              </a:rPr>
              <a:t> Priyanka Kalena, Nishi Malde, Aromal Nair, Saurabh Parkar</a:t>
            </a:r>
            <a:endParaRPr b="0" i="0" sz="1000" u="none" cap="none" strike="noStrike">
              <a:solidFill>
                <a:schemeClr val="lt1"/>
              </a:solidFill>
              <a:latin typeface="Book Antiqua"/>
              <a:ea typeface="Book Antiqua"/>
              <a:cs typeface="Book Antiqua"/>
              <a:sym typeface="Book Antiqua"/>
            </a:endParaRPr>
          </a:p>
        </p:txBody>
      </p:sp>
      <p:pic>
        <p:nvPicPr>
          <p:cNvPr id="479" name="Google Shape;479;p68"/>
          <p:cNvPicPr preferRelativeResize="0"/>
          <p:nvPr/>
        </p:nvPicPr>
        <p:blipFill rotWithShape="1">
          <a:blip r:embed="rId3">
            <a:alphaModFix/>
          </a:blip>
          <a:srcRect b="0" l="0" r="0" t="0"/>
          <a:stretch/>
        </p:blipFill>
        <p:spPr>
          <a:xfrm>
            <a:off x="32500" y="0"/>
            <a:ext cx="492600" cy="492600"/>
          </a:xfrm>
          <a:prstGeom prst="rect">
            <a:avLst/>
          </a:prstGeom>
          <a:noFill/>
          <a:ln>
            <a:noFill/>
          </a:ln>
        </p:spPr>
      </p:pic>
      <p:sp>
        <p:nvSpPr>
          <p:cNvPr id="480" name="Google Shape;480;p68"/>
          <p:cNvSpPr txBox="1"/>
          <p:nvPr/>
        </p:nvSpPr>
        <p:spPr>
          <a:xfrm>
            <a:off x="0" y="520752"/>
            <a:ext cx="2888673" cy="254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2F5496"/>
              </a:buClr>
              <a:buSzPts val="1200"/>
              <a:buFont typeface="Trebuchet MS"/>
              <a:buNone/>
            </a:pPr>
            <a:r>
              <a:rPr b="1" i="0" lang="en" sz="1000" u="none" cap="none" strike="noStrike">
                <a:solidFill>
                  <a:srgbClr val="2F5496"/>
                </a:solidFill>
                <a:latin typeface="Book Antiqua"/>
                <a:ea typeface="Book Antiqua"/>
                <a:cs typeface="Book Antiqua"/>
                <a:sym typeface="Book Antiqua"/>
              </a:rPr>
              <a:t>Introduction</a:t>
            </a:r>
            <a:endParaRPr/>
          </a:p>
        </p:txBody>
      </p:sp>
      <p:sp>
        <p:nvSpPr>
          <p:cNvPr id="481" name="Google Shape;481;p68"/>
          <p:cNvSpPr txBox="1"/>
          <p:nvPr/>
        </p:nvSpPr>
        <p:spPr>
          <a:xfrm>
            <a:off x="-197287" y="2076923"/>
            <a:ext cx="3136712" cy="1592713"/>
          </a:xfrm>
          <a:prstGeom prst="rect">
            <a:avLst/>
          </a:prstGeom>
          <a:noFill/>
          <a:ln>
            <a:noFill/>
          </a:ln>
        </p:spPr>
        <p:txBody>
          <a:bodyPr anchorCtr="0" anchor="t" bIns="91425" lIns="91425" spcFirstLastPara="1" rIns="91425" wrap="square" tIns="91425">
            <a:spAutoFit/>
          </a:bodyPr>
          <a:lstStyle/>
          <a:p>
            <a:pPr indent="0" lvl="0" marL="171450" marR="0" rtl="0" algn="just">
              <a:lnSpc>
                <a:spcPct val="100000"/>
              </a:lnSpc>
              <a:spcBef>
                <a:spcPts val="0"/>
              </a:spcBef>
              <a:spcAft>
                <a:spcPts val="0"/>
              </a:spcAft>
              <a:buNone/>
            </a:pPr>
            <a:r>
              <a:rPr b="0" i="0" lang="en" sz="900" u="none" cap="none" strike="noStrike">
                <a:solidFill>
                  <a:srgbClr val="000000"/>
                </a:solidFill>
                <a:latin typeface="Book Antiqua"/>
                <a:ea typeface="Book Antiqua"/>
                <a:cs typeface="Book Antiqua"/>
                <a:sym typeface="Book Antiqua"/>
              </a:rPr>
              <a:t>For the Encoder model, LSTM layer or Long Short Term Memory Layer is used.This layer helps the model in learning how to generate valid sentences or generating the word with highest probability of occurrence after a specific word is encountered.</a:t>
            </a:r>
            <a:r>
              <a:rPr b="0" i="0" lang="en" sz="1050" u="none" cap="none" strike="noStrike">
                <a:solidFill>
                  <a:srgbClr val="000000"/>
                </a:solidFill>
                <a:latin typeface="Arial"/>
                <a:ea typeface="Arial"/>
                <a:cs typeface="Arial"/>
                <a:sym typeface="Arial"/>
              </a:rPr>
              <a:t> </a:t>
            </a:r>
            <a:r>
              <a:rPr b="0" i="0" lang="en" sz="900" u="none" cap="none" strike="noStrike">
                <a:solidFill>
                  <a:srgbClr val="000000"/>
                </a:solidFill>
                <a:latin typeface="Book Antiqua"/>
                <a:ea typeface="Book Antiqua"/>
                <a:cs typeface="Book Antiqua"/>
                <a:sym typeface="Book Antiqua"/>
              </a:rPr>
              <a:t>The decoder model is basically the model which concatenates both the feature extraction model and encoder model and produces the required output which is the predicted word given an image and the sentence generated till that point of time. </a:t>
            </a:r>
            <a:endParaRPr b="0" i="0" sz="900" u="none" cap="none" strike="noStrike">
              <a:solidFill>
                <a:schemeClr val="dk1"/>
              </a:solidFill>
              <a:latin typeface="Book Antiqua"/>
              <a:ea typeface="Book Antiqua"/>
              <a:cs typeface="Book Antiqua"/>
              <a:sym typeface="Book Antiqua"/>
            </a:endParaRPr>
          </a:p>
        </p:txBody>
      </p:sp>
      <p:sp>
        <p:nvSpPr>
          <p:cNvPr id="482" name="Google Shape;482;p68"/>
          <p:cNvSpPr txBox="1"/>
          <p:nvPr/>
        </p:nvSpPr>
        <p:spPr>
          <a:xfrm>
            <a:off x="-12990" y="461480"/>
            <a:ext cx="2989471" cy="143113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b="0" i="0" sz="900" u="none" cap="none" strike="noStrike">
              <a:solidFill>
                <a:schemeClr val="dk1"/>
              </a:solidFill>
              <a:latin typeface="Book Antiqua"/>
              <a:ea typeface="Book Antiqua"/>
              <a:cs typeface="Book Antiqua"/>
              <a:sym typeface="Book Antiqua"/>
            </a:endParaRPr>
          </a:p>
          <a:p>
            <a:pPr indent="0" lvl="0" marL="0" marR="0" rtl="0" algn="l">
              <a:lnSpc>
                <a:spcPct val="100000"/>
              </a:lnSpc>
              <a:spcBef>
                <a:spcPts val="0"/>
              </a:spcBef>
              <a:spcAft>
                <a:spcPts val="0"/>
              </a:spcAft>
              <a:buNone/>
            </a:pPr>
            <a:r>
              <a:rPr b="0" i="0" lang="en" sz="900" u="none" cap="none" strike="noStrike">
                <a:solidFill>
                  <a:srgbClr val="000000"/>
                </a:solidFill>
                <a:latin typeface="Book Antiqua"/>
                <a:ea typeface="Book Antiqua"/>
                <a:cs typeface="Book Antiqua"/>
                <a:sym typeface="Book Antiqua"/>
              </a:rPr>
              <a:t>Generating accurate captions for an image has remained as one of the major challenges in Artificial Intelligence and  has always been a study of great interest to the researchers. Being able to program a machine to accurately describe an image or an environment like an average human has major applications in the field of robotic vision, business and many more. </a:t>
            </a:r>
            <a:endParaRPr b="0" i="0" sz="900" u="none" cap="none" strike="noStrike">
              <a:solidFill>
                <a:schemeClr val="dk1"/>
              </a:solidFill>
              <a:latin typeface="Book Antiqua"/>
              <a:ea typeface="Book Antiqua"/>
              <a:cs typeface="Book Antiqua"/>
              <a:sym typeface="Book Antiqua"/>
            </a:endParaRPr>
          </a:p>
        </p:txBody>
      </p:sp>
      <p:sp>
        <p:nvSpPr>
          <p:cNvPr id="483" name="Google Shape;483;p68"/>
          <p:cNvSpPr/>
          <p:nvPr/>
        </p:nvSpPr>
        <p:spPr>
          <a:xfrm>
            <a:off x="6283248" y="4333150"/>
            <a:ext cx="2860752" cy="81035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484" name="Google Shape;484;p68"/>
          <p:cNvSpPr txBox="1"/>
          <p:nvPr/>
        </p:nvSpPr>
        <p:spPr>
          <a:xfrm>
            <a:off x="6291457" y="4287699"/>
            <a:ext cx="1082598"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F5496"/>
                </a:solidFill>
                <a:latin typeface="Book Antiqua"/>
                <a:ea typeface="Book Antiqua"/>
                <a:cs typeface="Book Antiqua"/>
                <a:sym typeface="Book Antiqua"/>
              </a:rPr>
              <a:t>Conclusion</a:t>
            </a:r>
            <a:endParaRPr b="1" i="0" sz="1000" u="none" cap="none" strike="noStrike">
              <a:solidFill>
                <a:srgbClr val="2F5496"/>
              </a:solidFill>
              <a:latin typeface="Book Antiqua"/>
              <a:ea typeface="Book Antiqua"/>
              <a:cs typeface="Book Antiqua"/>
              <a:sym typeface="Book Antiqua"/>
            </a:endParaRPr>
          </a:p>
        </p:txBody>
      </p:sp>
      <p:sp>
        <p:nvSpPr>
          <p:cNvPr id="485" name="Google Shape;485;p68"/>
          <p:cNvSpPr txBox="1"/>
          <p:nvPr/>
        </p:nvSpPr>
        <p:spPr>
          <a:xfrm>
            <a:off x="6291457" y="4498212"/>
            <a:ext cx="2690591" cy="66941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 sz="900" u="none" cap="none" strike="noStrike">
                <a:solidFill>
                  <a:srgbClr val="000000"/>
                </a:solidFill>
                <a:latin typeface="Book Antiqua"/>
                <a:ea typeface="Book Antiqua"/>
                <a:cs typeface="Book Antiqua"/>
                <a:sym typeface="Book Antiqua"/>
              </a:rPr>
              <a:t>Results show that LSTM model generally works slightly better than GRU although taking more time for training and sentence generation due to its complexity</a:t>
            </a:r>
            <a:r>
              <a:rPr b="0" i="0" lang="en" sz="1050" u="none" cap="none" strike="noStrike">
                <a:solidFill>
                  <a:srgbClr val="000000"/>
                </a:solidFill>
                <a:latin typeface="Arial"/>
                <a:ea typeface="Arial"/>
                <a:cs typeface="Arial"/>
                <a:sym typeface="Arial"/>
              </a:rPr>
              <a:t>. </a:t>
            </a:r>
            <a:endParaRPr b="0" i="0" sz="900" u="none" cap="none" strike="noStrike">
              <a:solidFill>
                <a:srgbClr val="000000"/>
              </a:solidFill>
              <a:latin typeface="Book Antiqua"/>
              <a:ea typeface="Book Antiqua"/>
              <a:cs typeface="Book Antiqua"/>
              <a:sym typeface="Book Antiqua"/>
            </a:endParaRPr>
          </a:p>
        </p:txBody>
      </p:sp>
      <p:sp>
        <p:nvSpPr>
          <p:cNvPr id="486" name="Google Shape;486;p68"/>
          <p:cNvSpPr/>
          <p:nvPr/>
        </p:nvSpPr>
        <p:spPr>
          <a:xfrm>
            <a:off x="6224628" y="541019"/>
            <a:ext cx="2917224" cy="3829405"/>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p:txBody>
      </p:sp>
      <p:sp>
        <p:nvSpPr>
          <p:cNvPr id="487" name="Google Shape;487;p68"/>
          <p:cNvSpPr txBox="1"/>
          <p:nvPr/>
        </p:nvSpPr>
        <p:spPr>
          <a:xfrm>
            <a:off x="6283248" y="480331"/>
            <a:ext cx="2630595" cy="20496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 sz="1000" u="none" cap="none" strike="noStrike">
                <a:solidFill>
                  <a:srgbClr val="2F5496"/>
                </a:solidFill>
                <a:latin typeface="Book Antiqua"/>
                <a:ea typeface="Book Antiqua"/>
                <a:cs typeface="Book Antiqua"/>
                <a:sym typeface="Book Antiqua"/>
              </a:rPr>
              <a:t>Results </a:t>
            </a:r>
            <a:endParaRPr b="1" i="0" sz="1000" u="none" cap="none" strike="noStrike">
              <a:solidFill>
                <a:srgbClr val="2F5496"/>
              </a:solidFill>
              <a:latin typeface="Book Antiqua"/>
              <a:ea typeface="Book Antiqua"/>
              <a:cs typeface="Book Antiqua"/>
              <a:sym typeface="Book Antiqua"/>
            </a:endParaRPr>
          </a:p>
        </p:txBody>
      </p:sp>
      <p:sp>
        <p:nvSpPr>
          <p:cNvPr id="488" name="Google Shape;488;p68"/>
          <p:cNvSpPr txBox="1"/>
          <p:nvPr/>
        </p:nvSpPr>
        <p:spPr>
          <a:xfrm>
            <a:off x="267296" y="4923625"/>
            <a:ext cx="25228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900" u="none" cap="none" strike="noStrike">
                <a:solidFill>
                  <a:srgbClr val="000000"/>
                </a:solidFill>
                <a:latin typeface="Book Antiqua"/>
                <a:ea typeface="Book Antiqua"/>
                <a:cs typeface="Book Antiqua"/>
                <a:sym typeface="Book Antiqua"/>
              </a:rPr>
              <a:t>Fig. 1. Feature Extraction model</a:t>
            </a:r>
            <a:endParaRPr/>
          </a:p>
          <a:p>
            <a:pPr indent="0" lvl="0" marL="0" marR="0" rtl="0" algn="l">
              <a:lnSpc>
                <a:spcPct val="100000"/>
              </a:lnSpc>
              <a:spcBef>
                <a:spcPts val="0"/>
              </a:spcBef>
              <a:spcAft>
                <a:spcPts val="0"/>
              </a:spcAft>
              <a:buNone/>
            </a:pPr>
            <a:r>
              <a:t/>
            </a:r>
            <a:endParaRPr b="0" i="0" sz="900" u="none" cap="none" strike="noStrike">
              <a:solidFill>
                <a:srgbClr val="000000"/>
              </a:solidFill>
              <a:latin typeface="Book Antiqua"/>
              <a:ea typeface="Book Antiqua"/>
              <a:cs typeface="Book Antiqua"/>
              <a:sym typeface="Book Antiqua"/>
            </a:endParaRPr>
          </a:p>
        </p:txBody>
      </p:sp>
      <p:sp>
        <p:nvSpPr>
          <p:cNvPr id="489" name="Google Shape;489;p68"/>
          <p:cNvSpPr txBox="1"/>
          <p:nvPr/>
        </p:nvSpPr>
        <p:spPr>
          <a:xfrm flipH="1">
            <a:off x="3747878" y="2595754"/>
            <a:ext cx="1896963"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900" u="none" cap="none" strike="noStrike">
                <a:solidFill>
                  <a:srgbClr val="000000"/>
                </a:solidFill>
                <a:latin typeface="Book Antiqua"/>
                <a:ea typeface="Book Antiqua"/>
                <a:cs typeface="Book Antiqua"/>
                <a:sym typeface="Book Antiqua"/>
              </a:rPr>
              <a:t>Fig. 2. Encoder model</a:t>
            </a:r>
            <a:endParaRPr/>
          </a:p>
        </p:txBody>
      </p:sp>
      <p:sp>
        <p:nvSpPr>
          <p:cNvPr id="490" name="Google Shape;490;p68"/>
          <p:cNvSpPr txBox="1"/>
          <p:nvPr/>
        </p:nvSpPr>
        <p:spPr>
          <a:xfrm>
            <a:off x="3536282" y="4899227"/>
            <a:ext cx="2783027"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900" u="none" cap="none" strike="noStrike">
                <a:solidFill>
                  <a:srgbClr val="000000"/>
                </a:solidFill>
                <a:latin typeface="Book Antiqua"/>
                <a:ea typeface="Book Antiqua"/>
                <a:cs typeface="Book Antiqua"/>
                <a:sym typeface="Book Antiqua"/>
              </a:rPr>
              <a:t>Fig. 3.Final Decoder model</a:t>
            </a:r>
            <a:endParaRPr/>
          </a:p>
        </p:txBody>
      </p:sp>
      <p:sp>
        <p:nvSpPr>
          <p:cNvPr id="491" name="Google Shape;491;p68"/>
          <p:cNvSpPr txBox="1"/>
          <p:nvPr/>
        </p:nvSpPr>
        <p:spPr>
          <a:xfrm>
            <a:off x="6486945" y="3965579"/>
            <a:ext cx="239082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 sz="900" u="none" cap="none" strike="noStrike">
                <a:solidFill>
                  <a:srgbClr val="000000"/>
                </a:solidFill>
                <a:latin typeface="Book Antiqua"/>
                <a:ea typeface="Book Antiqua"/>
                <a:cs typeface="Book Antiqua"/>
                <a:sym typeface="Book Antiqua"/>
              </a:rPr>
              <a:t>Predicted caption– A person riding skis on a mountain</a:t>
            </a:r>
            <a:endParaRPr b="0" i="1" sz="900" u="none" cap="none" strike="noStrike">
              <a:solidFill>
                <a:srgbClr val="000000"/>
              </a:solidFill>
              <a:latin typeface="Book Antiqua"/>
              <a:ea typeface="Book Antiqua"/>
              <a:cs typeface="Book Antiqua"/>
              <a:sym typeface="Book Antiqua"/>
            </a:endParaRPr>
          </a:p>
        </p:txBody>
      </p:sp>
      <p:pic>
        <p:nvPicPr>
          <p:cNvPr id="492" name="Google Shape;492;p68"/>
          <p:cNvPicPr preferRelativeResize="0"/>
          <p:nvPr/>
        </p:nvPicPr>
        <p:blipFill rotWithShape="1">
          <a:blip r:embed="rId4">
            <a:alphaModFix/>
          </a:blip>
          <a:srcRect b="0" l="0" r="0" t="0"/>
          <a:stretch/>
        </p:blipFill>
        <p:spPr>
          <a:xfrm>
            <a:off x="3095170" y="1063432"/>
            <a:ext cx="2790096" cy="1468499"/>
          </a:xfrm>
          <a:prstGeom prst="rect">
            <a:avLst/>
          </a:prstGeom>
          <a:noFill/>
          <a:ln>
            <a:noFill/>
          </a:ln>
        </p:spPr>
      </p:pic>
      <p:pic>
        <p:nvPicPr>
          <p:cNvPr id="493" name="Google Shape;493;p68"/>
          <p:cNvPicPr preferRelativeResize="0"/>
          <p:nvPr/>
        </p:nvPicPr>
        <p:blipFill rotWithShape="1">
          <a:blip r:embed="rId5">
            <a:alphaModFix/>
          </a:blip>
          <a:srcRect b="0" l="0" r="0" t="0"/>
          <a:stretch/>
        </p:blipFill>
        <p:spPr>
          <a:xfrm>
            <a:off x="6059488" y="776589"/>
            <a:ext cx="2989471" cy="1760709"/>
          </a:xfrm>
          <a:prstGeom prst="rect">
            <a:avLst/>
          </a:prstGeom>
          <a:noFill/>
          <a:ln>
            <a:noFill/>
          </a:ln>
        </p:spPr>
      </p:pic>
      <p:sp>
        <p:nvSpPr>
          <p:cNvPr id="494" name="Google Shape;494;p68"/>
          <p:cNvSpPr txBox="1"/>
          <p:nvPr/>
        </p:nvSpPr>
        <p:spPr>
          <a:xfrm>
            <a:off x="6113718" y="2254011"/>
            <a:ext cx="2935241"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A man in black swimsuit is surfing on the wave</a:t>
            </a:r>
            <a:endParaRPr/>
          </a:p>
        </p:txBody>
      </p:sp>
      <p:pic>
        <p:nvPicPr>
          <p:cNvPr id="495" name="Google Shape;495;p68"/>
          <p:cNvPicPr preferRelativeResize="0"/>
          <p:nvPr/>
        </p:nvPicPr>
        <p:blipFill rotWithShape="1">
          <a:blip r:embed="rId6">
            <a:alphaModFix/>
          </a:blip>
          <a:srcRect b="0" l="0" r="0" t="0"/>
          <a:stretch/>
        </p:blipFill>
        <p:spPr>
          <a:xfrm>
            <a:off x="6179999" y="2531931"/>
            <a:ext cx="2798182" cy="1809129"/>
          </a:xfrm>
          <a:prstGeom prst="rect">
            <a:avLst/>
          </a:prstGeom>
          <a:noFill/>
          <a:ln>
            <a:noFill/>
          </a:ln>
        </p:spPr>
      </p:pic>
      <p:sp>
        <p:nvSpPr>
          <p:cNvPr id="496" name="Google Shape;496;p68"/>
          <p:cNvSpPr txBox="1"/>
          <p:nvPr/>
        </p:nvSpPr>
        <p:spPr>
          <a:xfrm>
            <a:off x="6140148" y="4119828"/>
            <a:ext cx="2989471"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A man in red shirt is standing on top of a rock formation</a:t>
            </a:r>
            <a:endParaRPr/>
          </a:p>
        </p:txBody>
      </p:sp>
      <p:pic>
        <p:nvPicPr>
          <p:cNvPr id="497" name="Google Shape;497;p68"/>
          <p:cNvPicPr preferRelativeResize="0"/>
          <p:nvPr/>
        </p:nvPicPr>
        <p:blipFill rotWithShape="1">
          <a:blip r:embed="rId7">
            <a:alphaModFix/>
          </a:blip>
          <a:srcRect b="0" l="0" r="0" t="0"/>
          <a:stretch/>
        </p:blipFill>
        <p:spPr>
          <a:xfrm>
            <a:off x="32500" y="3640452"/>
            <a:ext cx="3083821" cy="1294493"/>
          </a:xfrm>
          <a:prstGeom prst="rect">
            <a:avLst/>
          </a:prstGeom>
          <a:noFill/>
          <a:ln>
            <a:noFill/>
          </a:ln>
        </p:spPr>
      </p:pic>
      <p:pic>
        <p:nvPicPr>
          <p:cNvPr id="498" name="Google Shape;498;p68"/>
          <p:cNvPicPr preferRelativeResize="0"/>
          <p:nvPr/>
        </p:nvPicPr>
        <p:blipFill rotWithShape="1">
          <a:blip r:embed="rId8">
            <a:alphaModFix/>
          </a:blip>
          <a:srcRect b="0" l="0" r="0" t="0"/>
          <a:stretch/>
        </p:blipFill>
        <p:spPr>
          <a:xfrm>
            <a:off x="3131791" y="3189591"/>
            <a:ext cx="3047571" cy="15731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grpSp>
        <p:nvGrpSpPr>
          <p:cNvPr id="503" name="Google Shape;503;p69"/>
          <p:cNvGrpSpPr/>
          <p:nvPr/>
        </p:nvGrpSpPr>
        <p:grpSpPr>
          <a:xfrm>
            <a:off x="0" y="0"/>
            <a:ext cx="9144000" cy="576425"/>
            <a:chOff x="0" y="0"/>
            <a:chExt cx="12191999" cy="768567"/>
          </a:xfrm>
        </p:grpSpPr>
        <p:pic>
          <p:nvPicPr>
            <p:cNvPr id="504" name="Google Shape;504;p69"/>
            <p:cNvPicPr preferRelativeResize="0"/>
            <p:nvPr/>
          </p:nvPicPr>
          <p:blipFill rotWithShape="1">
            <a:blip r:embed="rId3">
              <a:alphaModFix/>
            </a:blip>
            <a:srcRect b="64453" l="0" r="38199" t="15763"/>
            <a:stretch/>
          </p:blipFill>
          <p:spPr>
            <a:xfrm>
              <a:off x="7923490" y="0"/>
              <a:ext cx="4268509" cy="768567"/>
            </a:xfrm>
            <a:prstGeom prst="rect">
              <a:avLst/>
            </a:prstGeom>
            <a:noFill/>
            <a:ln>
              <a:noFill/>
            </a:ln>
          </p:spPr>
        </p:pic>
        <p:sp>
          <p:nvSpPr>
            <p:cNvPr id="505" name="Google Shape;505;p69"/>
            <p:cNvSpPr txBox="1"/>
            <p:nvPr/>
          </p:nvSpPr>
          <p:spPr>
            <a:xfrm>
              <a:off x="0" y="148765"/>
              <a:ext cx="8516100" cy="441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700"/>
                <a:buFont typeface="Arial"/>
                <a:buNone/>
              </a:pPr>
              <a:r>
                <a:rPr b="1" lang="en" sz="1700">
                  <a:solidFill>
                    <a:srgbClr val="002060"/>
                  </a:solidFill>
                  <a:latin typeface="Century Gothic"/>
                  <a:ea typeface="Century Gothic"/>
                  <a:cs typeface="Century Gothic"/>
                  <a:sym typeface="Century Gothic"/>
                </a:rPr>
                <a:t>References</a:t>
              </a:r>
              <a:endParaRPr b="1" i="0" sz="1700" u="none" cap="none" strike="noStrike">
                <a:solidFill>
                  <a:srgbClr val="002060"/>
                </a:solidFill>
                <a:latin typeface="Century Gothic"/>
                <a:ea typeface="Century Gothic"/>
                <a:cs typeface="Century Gothic"/>
                <a:sym typeface="Century Gothic"/>
              </a:endParaRPr>
            </a:p>
          </p:txBody>
        </p:sp>
        <p:cxnSp>
          <p:nvCxnSpPr>
            <p:cNvPr id="506" name="Google Shape;506;p69"/>
            <p:cNvCxnSpPr/>
            <p:nvPr/>
          </p:nvCxnSpPr>
          <p:spPr>
            <a:xfrm>
              <a:off x="33815" y="652740"/>
              <a:ext cx="11993100" cy="20400"/>
            </a:xfrm>
            <a:prstGeom prst="straightConnector1">
              <a:avLst/>
            </a:prstGeom>
            <a:noFill/>
            <a:ln cap="flat" cmpd="sng" w="31750">
              <a:solidFill>
                <a:srgbClr val="E4948A"/>
              </a:solidFill>
              <a:prstDash val="solid"/>
              <a:miter lim="800000"/>
              <a:headEnd len="sm" w="sm" type="none"/>
              <a:tailEnd len="sm" w="sm" type="none"/>
            </a:ln>
          </p:spPr>
        </p:cxnSp>
      </p:grpSp>
      <p:sp>
        <p:nvSpPr>
          <p:cNvPr id="507" name="Google Shape;507;p69"/>
          <p:cNvSpPr txBox="1"/>
          <p:nvPr/>
        </p:nvSpPr>
        <p:spPr>
          <a:xfrm>
            <a:off x="270450" y="504975"/>
            <a:ext cx="8603100" cy="4271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00">
                <a:latin typeface="Times New Roman"/>
                <a:ea typeface="Times New Roman"/>
                <a:cs typeface="Times New Roman"/>
                <a:sym typeface="Times New Roman"/>
              </a:rPr>
              <a:t>[1] V. Agrawal, S. Dhekane, N. Tuniya and V. Vyas, "Image Caption Generator Using Attention Mechanism," 2021 12th International Conference on Computing Communication and Networking Technologies (ICCCNT), 2021, pp. 1-6, doi: 10.1109/ICCCNT51525.2021.9579967.</a:t>
            </a:r>
            <a:endParaRPr sz="9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9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900">
                <a:latin typeface="Times New Roman"/>
                <a:ea typeface="Times New Roman"/>
                <a:cs typeface="Times New Roman"/>
                <a:sym typeface="Times New Roman"/>
              </a:rPr>
              <a:t>[2] S. Degadwala, D. Vyas, H. Biswas, U. Chakraborty and S. Saha, "Image Captioning Using Inception V3 Transfer Learning Model," 2021 6th International Conference on Communication and Electronics Systems (ICCES), 2021, pp. 1103-1108, doi: 10.1109/ICCES51350.2021.9489111.</a:t>
            </a:r>
            <a:endParaRPr sz="9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9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900">
                <a:latin typeface="Times New Roman"/>
                <a:ea typeface="Times New Roman"/>
                <a:cs typeface="Times New Roman"/>
                <a:sym typeface="Times New Roman"/>
              </a:rPr>
              <a:t>[3] C. Amritkar and V. Jabade, "Image Caption Generation Using Deep Learning Technique," 2018 Fourth International Conference on Computing Communication Control and Automation (ICCUBEA), 2018, pp. 1-4, doi: 10.1109/ICCUBEA.2018.8697360.</a:t>
            </a:r>
            <a:endParaRPr sz="9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9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900">
                <a:latin typeface="Times New Roman"/>
                <a:ea typeface="Times New Roman"/>
                <a:cs typeface="Times New Roman"/>
                <a:sym typeface="Times New Roman"/>
              </a:rPr>
              <a:t>[4] C. S. </a:t>
            </a:r>
            <a:r>
              <a:rPr lang="en" sz="900">
                <a:latin typeface="Times New Roman"/>
                <a:ea typeface="Times New Roman"/>
                <a:cs typeface="Times New Roman"/>
                <a:sym typeface="Times New Roman"/>
              </a:rPr>
              <a:t>Kanimozhi Selvi</a:t>
            </a:r>
            <a:r>
              <a:rPr lang="en" sz="900">
                <a:latin typeface="Times New Roman"/>
                <a:ea typeface="Times New Roman"/>
                <a:cs typeface="Times New Roman"/>
                <a:sym typeface="Times New Roman"/>
              </a:rPr>
              <a:t>, K. V, K. S. P and K. S, "Image Captioning Using Deep Learning," 2022 International Conference on Computer Communication and Informatics (ICCCI), 2022, pp. 1-7, doi: 10.1109/ICCCI54379.2022.9740788.</a:t>
            </a:r>
            <a:endParaRPr sz="9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9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900">
                <a:latin typeface="Times New Roman"/>
                <a:ea typeface="Times New Roman"/>
                <a:cs typeface="Times New Roman"/>
                <a:sym typeface="Times New Roman"/>
              </a:rPr>
              <a:t>[5] Aishwarya Maroju , Sneha Sri Doma , Lahari Chandarlapati, 2021, Image Caption Generating Deep Learning Model, INTERNATIONAL JOURNAL OF ENGINEERING RESEARCH &amp; TECHNOLOGY (IJERT) Volume 10, Issue 09 (September 2021),</a:t>
            </a:r>
            <a:endParaRPr sz="9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9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900">
                <a:latin typeface="Times New Roman"/>
                <a:ea typeface="Times New Roman"/>
                <a:cs typeface="Times New Roman"/>
                <a:sym typeface="Times New Roman"/>
              </a:rPr>
              <a:t>[6] Kabbai, L., Abdellaoui, M. &amp; Douik, A. Image classification by combining local and global features. Vis Comput 35, 679–693 (2019). https://doi.org/10.1007/s00371-018-1503-0</a:t>
            </a:r>
            <a:endParaRPr sz="9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9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900">
                <a:latin typeface="Times New Roman"/>
                <a:ea typeface="Times New Roman"/>
                <a:cs typeface="Times New Roman"/>
                <a:sym typeface="Times New Roman"/>
              </a:rPr>
              <a:t>[7] Pranay Mathur, Aman Gill, Aayush Yadav, Anurag Mishra and Nand Kumar Bansode (2017) International Conference on Computational Intelligence in Data Science(ICCIDS) </a:t>
            </a:r>
            <a:endParaRPr sz="9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9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900">
                <a:latin typeface="Times New Roman"/>
                <a:ea typeface="Times New Roman"/>
                <a:cs typeface="Times New Roman"/>
                <a:sym typeface="Times New Roman"/>
              </a:rPr>
              <a:t>[8] CS771 Project Image Captioning by Ankit Gupta , Kartik Hira, Bajaj Dilip.</a:t>
            </a:r>
            <a:endParaRPr sz="9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0"/>
          <p:cNvSpPr txBox="1"/>
          <p:nvPr/>
        </p:nvSpPr>
        <p:spPr>
          <a:xfrm>
            <a:off x="2021645" y="2047313"/>
            <a:ext cx="5913675" cy="1223775"/>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7500"/>
              <a:buFont typeface="Arial"/>
              <a:buNone/>
            </a:pPr>
            <a:r>
              <a:rPr b="0" i="0" lang="en" sz="7500" u="none" cap="none" strike="noStrike">
                <a:solidFill>
                  <a:schemeClr val="dk1"/>
                </a:solidFill>
                <a:latin typeface="Book Antiqua"/>
                <a:ea typeface="Book Antiqua"/>
                <a:cs typeface="Book Antiqua"/>
                <a:sym typeface="Book Antiqua"/>
              </a:rPr>
              <a:t>Thank Yo</a:t>
            </a:r>
            <a:r>
              <a:rPr lang="en" sz="7500">
                <a:solidFill>
                  <a:schemeClr val="dk1"/>
                </a:solidFill>
                <a:latin typeface="Book Antiqua"/>
                <a:ea typeface="Book Antiqua"/>
                <a:cs typeface="Book Antiqua"/>
                <a:sym typeface="Book Antiqua"/>
              </a:rPr>
              <a:t>u!</a:t>
            </a:r>
            <a:endParaRPr b="0" i="0" sz="7500" u="none" cap="none" strike="noStrike">
              <a:solidFill>
                <a:schemeClr val="dk1"/>
              </a:solidFill>
              <a:latin typeface="Book Antiqua"/>
              <a:ea typeface="Book Antiqua"/>
              <a:cs typeface="Book Antiqua"/>
              <a:sym typeface="Book Antiqu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grpSp>
        <p:nvGrpSpPr>
          <p:cNvPr id="253" name="Google Shape;253;p56"/>
          <p:cNvGrpSpPr/>
          <p:nvPr/>
        </p:nvGrpSpPr>
        <p:grpSpPr>
          <a:xfrm>
            <a:off x="0" y="0"/>
            <a:ext cx="9144000" cy="576425"/>
            <a:chOff x="0" y="0"/>
            <a:chExt cx="12191999" cy="768567"/>
          </a:xfrm>
        </p:grpSpPr>
        <p:pic>
          <p:nvPicPr>
            <p:cNvPr id="254" name="Google Shape;254;p56"/>
            <p:cNvPicPr preferRelativeResize="0"/>
            <p:nvPr/>
          </p:nvPicPr>
          <p:blipFill rotWithShape="1">
            <a:blip r:embed="rId3">
              <a:alphaModFix/>
            </a:blip>
            <a:srcRect b="64452" l="0" r="38199" t="15763"/>
            <a:stretch/>
          </p:blipFill>
          <p:spPr>
            <a:xfrm>
              <a:off x="7923490" y="0"/>
              <a:ext cx="4268509" cy="768567"/>
            </a:xfrm>
            <a:prstGeom prst="rect">
              <a:avLst/>
            </a:prstGeom>
            <a:noFill/>
            <a:ln>
              <a:noFill/>
            </a:ln>
          </p:spPr>
        </p:pic>
        <p:sp>
          <p:nvSpPr>
            <p:cNvPr id="255" name="Google Shape;255;p56"/>
            <p:cNvSpPr txBox="1"/>
            <p:nvPr/>
          </p:nvSpPr>
          <p:spPr>
            <a:xfrm>
              <a:off x="0" y="148765"/>
              <a:ext cx="8516100" cy="441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700"/>
                <a:buFont typeface="Arial"/>
                <a:buNone/>
              </a:pPr>
              <a:r>
                <a:rPr b="1" lang="en" sz="1700">
                  <a:solidFill>
                    <a:srgbClr val="002060"/>
                  </a:solidFill>
                  <a:latin typeface="Century Gothic"/>
                  <a:ea typeface="Century Gothic"/>
                  <a:cs typeface="Century Gothic"/>
                  <a:sym typeface="Century Gothic"/>
                </a:rPr>
                <a:t>Deep Neural Network</a:t>
              </a:r>
              <a:endParaRPr b="1" i="0" sz="1700" u="none" cap="none" strike="noStrike">
                <a:solidFill>
                  <a:srgbClr val="002060"/>
                </a:solidFill>
                <a:latin typeface="Century Gothic"/>
                <a:ea typeface="Century Gothic"/>
                <a:cs typeface="Century Gothic"/>
                <a:sym typeface="Century Gothic"/>
              </a:endParaRPr>
            </a:p>
          </p:txBody>
        </p:sp>
        <p:cxnSp>
          <p:nvCxnSpPr>
            <p:cNvPr id="256" name="Google Shape;256;p56"/>
            <p:cNvCxnSpPr/>
            <p:nvPr/>
          </p:nvCxnSpPr>
          <p:spPr>
            <a:xfrm>
              <a:off x="33815" y="652740"/>
              <a:ext cx="11993100" cy="20400"/>
            </a:xfrm>
            <a:prstGeom prst="straightConnector1">
              <a:avLst/>
            </a:prstGeom>
            <a:noFill/>
            <a:ln cap="flat" cmpd="sng" w="31750">
              <a:solidFill>
                <a:srgbClr val="E4948A"/>
              </a:solidFill>
              <a:prstDash val="solid"/>
              <a:miter lim="800000"/>
              <a:headEnd len="sm" w="sm" type="none"/>
              <a:tailEnd len="sm" w="sm" type="none"/>
            </a:ln>
          </p:spPr>
        </p:cxnSp>
      </p:grpSp>
      <p:sp>
        <p:nvSpPr>
          <p:cNvPr id="257" name="Google Shape;257;p56"/>
          <p:cNvSpPr txBox="1"/>
          <p:nvPr/>
        </p:nvSpPr>
        <p:spPr>
          <a:xfrm>
            <a:off x="108050" y="666355"/>
            <a:ext cx="8839200" cy="4294500"/>
          </a:xfrm>
          <a:prstGeom prst="rect">
            <a:avLst/>
          </a:prstGeom>
          <a:noFill/>
          <a:ln>
            <a:noFill/>
          </a:ln>
        </p:spPr>
        <p:txBody>
          <a:bodyPr anchorCtr="0" anchor="t" bIns="68575" lIns="68575" spcFirstLastPara="1" rIns="68575" wrap="square" tIns="68575">
            <a:spAutoFit/>
          </a:bodyPr>
          <a:lstStyle/>
          <a:p>
            <a:pPr indent="0" lvl="0" marL="0" marR="0" rtl="0" algn="just">
              <a:lnSpc>
                <a:spcPct val="100000"/>
              </a:lnSpc>
              <a:spcBef>
                <a:spcPts val="0"/>
              </a:spcBef>
              <a:spcAft>
                <a:spcPts val="0"/>
              </a:spcAft>
              <a:buClr>
                <a:srgbClr val="000000"/>
              </a:buClr>
              <a:buSzPts val="1500"/>
              <a:buFont typeface="Arial"/>
              <a:buNone/>
            </a:pPr>
            <a:r>
              <a:rPr lang="en" sz="1500">
                <a:solidFill>
                  <a:schemeClr val="dk1"/>
                </a:solidFill>
                <a:latin typeface="Times New Roman"/>
                <a:ea typeface="Times New Roman"/>
                <a:cs typeface="Times New Roman"/>
                <a:sym typeface="Times New Roman"/>
              </a:rPr>
              <a:t>A Deep Neural Network (DNN) is an Artificial Neural Network (ANN) with multiple layers between the input and output layers. </a:t>
            </a:r>
            <a:r>
              <a:rPr lang="en" sz="1500">
                <a:solidFill>
                  <a:schemeClr val="dk1"/>
                </a:solidFill>
                <a:latin typeface="Times New Roman"/>
                <a:ea typeface="Times New Roman"/>
                <a:cs typeface="Times New Roman"/>
                <a:sym typeface="Times New Roman"/>
              </a:rPr>
              <a:t>DNN has power to mimic human brain to process image, speech etc.</a:t>
            </a:r>
            <a:endParaRPr sz="15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500"/>
              <a:buFont typeface="Arial"/>
              <a:buNone/>
            </a:pPr>
            <a:r>
              <a:t/>
            </a:r>
            <a:endParaRPr sz="1500">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500"/>
              <a:buFont typeface="Arial"/>
              <a:buNone/>
            </a:pPr>
            <a:r>
              <a:rPr lang="en" sz="1500">
                <a:solidFill>
                  <a:schemeClr val="dk1"/>
                </a:solidFill>
                <a:latin typeface="Times New Roman"/>
                <a:ea typeface="Times New Roman"/>
                <a:cs typeface="Times New Roman"/>
                <a:sym typeface="Times New Roman"/>
              </a:rPr>
              <a:t>Deep neural networks have many useful applications such as automatic speech recognition, Natural language processing, </a:t>
            </a:r>
            <a:r>
              <a:rPr lang="en" sz="1500">
                <a:solidFill>
                  <a:schemeClr val="dk1"/>
                </a:solidFill>
                <a:latin typeface="Times New Roman"/>
                <a:ea typeface="Times New Roman"/>
                <a:cs typeface="Times New Roman"/>
                <a:sym typeface="Times New Roman"/>
              </a:rPr>
              <a:t>image recognition </a:t>
            </a:r>
            <a:r>
              <a:rPr lang="en" sz="1500">
                <a:solidFill>
                  <a:schemeClr val="dk1"/>
                </a:solidFill>
                <a:latin typeface="Times New Roman"/>
                <a:ea typeface="Times New Roman"/>
                <a:cs typeface="Times New Roman"/>
                <a:sym typeface="Times New Roman"/>
              </a:rPr>
              <a:t>etc.</a:t>
            </a:r>
            <a:endParaRPr sz="1500">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500"/>
              <a:buFont typeface="Arial"/>
              <a:buNone/>
            </a:pPr>
            <a:r>
              <a:t/>
            </a:r>
            <a:endParaRPr sz="1500">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500"/>
              <a:buFont typeface="Arial"/>
              <a:buNone/>
            </a:pPr>
            <a:r>
              <a:t/>
            </a:r>
            <a:endParaRPr sz="1500">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500"/>
              <a:buFont typeface="Arial"/>
              <a:buNone/>
            </a:pPr>
            <a:r>
              <a:t/>
            </a:r>
            <a:endParaRPr sz="1500">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800"/>
              <a:buFont typeface="Arial"/>
              <a:buNone/>
            </a:pPr>
            <a:r>
              <a:t/>
            </a:r>
            <a:endParaRPr b="0" i="0" sz="1500" u="none" cap="none" strike="noStrike">
              <a:solidFill>
                <a:schemeClr val="dk1"/>
              </a:solidFill>
              <a:latin typeface="Times New Roman"/>
              <a:ea typeface="Times New Roman"/>
              <a:cs typeface="Times New Roman"/>
              <a:sym typeface="Times New Roman"/>
            </a:endParaRPr>
          </a:p>
        </p:txBody>
      </p:sp>
      <p:pic>
        <p:nvPicPr>
          <p:cNvPr id="258" name="Google Shape;258;p56"/>
          <p:cNvPicPr preferRelativeResize="0"/>
          <p:nvPr/>
        </p:nvPicPr>
        <p:blipFill>
          <a:blip r:embed="rId4">
            <a:alphaModFix/>
          </a:blip>
          <a:stretch>
            <a:fillRect/>
          </a:stretch>
        </p:blipFill>
        <p:spPr>
          <a:xfrm>
            <a:off x="5340350" y="3972750"/>
            <a:ext cx="2048376" cy="1110575"/>
          </a:xfrm>
          <a:prstGeom prst="rect">
            <a:avLst/>
          </a:prstGeom>
          <a:noFill/>
          <a:ln>
            <a:noFill/>
          </a:ln>
        </p:spPr>
      </p:pic>
      <p:pic>
        <p:nvPicPr>
          <p:cNvPr id="259" name="Google Shape;259;p56"/>
          <p:cNvPicPr preferRelativeResize="0"/>
          <p:nvPr/>
        </p:nvPicPr>
        <p:blipFill>
          <a:blip r:embed="rId5">
            <a:alphaModFix/>
          </a:blip>
          <a:stretch>
            <a:fillRect/>
          </a:stretch>
        </p:blipFill>
        <p:spPr>
          <a:xfrm>
            <a:off x="108050" y="2340650"/>
            <a:ext cx="4639860" cy="2445200"/>
          </a:xfrm>
          <a:prstGeom prst="rect">
            <a:avLst/>
          </a:prstGeom>
          <a:noFill/>
          <a:ln>
            <a:noFill/>
          </a:ln>
        </p:spPr>
      </p:pic>
      <p:pic>
        <p:nvPicPr>
          <p:cNvPr id="260" name="Google Shape;260;p56"/>
          <p:cNvPicPr preferRelativeResize="0"/>
          <p:nvPr/>
        </p:nvPicPr>
        <p:blipFill>
          <a:blip r:embed="rId6">
            <a:alphaModFix/>
          </a:blip>
          <a:stretch>
            <a:fillRect/>
          </a:stretch>
        </p:blipFill>
        <p:spPr>
          <a:xfrm>
            <a:off x="5340350" y="2188800"/>
            <a:ext cx="2595350" cy="1783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grpSp>
        <p:nvGrpSpPr>
          <p:cNvPr id="265" name="Google Shape;265;p57"/>
          <p:cNvGrpSpPr/>
          <p:nvPr/>
        </p:nvGrpSpPr>
        <p:grpSpPr>
          <a:xfrm>
            <a:off x="0" y="0"/>
            <a:ext cx="9143999" cy="576425"/>
            <a:chOff x="0" y="0"/>
            <a:chExt cx="12191999" cy="768567"/>
          </a:xfrm>
        </p:grpSpPr>
        <p:pic>
          <p:nvPicPr>
            <p:cNvPr id="266" name="Google Shape;266;p57"/>
            <p:cNvPicPr preferRelativeResize="0"/>
            <p:nvPr/>
          </p:nvPicPr>
          <p:blipFill rotWithShape="1">
            <a:blip r:embed="rId3">
              <a:alphaModFix/>
            </a:blip>
            <a:srcRect b="64453" l="0" r="38199" t="15762"/>
            <a:stretch/>
          </p:blipFill>
          <p:spPr>
            <a:xfrm>
              <a:off x="7923490" y="0"/>
              <a:ext cx="4268509" cy="768567"/>
            </a:xfrm>
            <a:prstGeom prst="rect">
              <a:avLst/>
            </a:prstGeom>
            <a:noFill/>
            <a:ln>
              <a:noFill/>
            </a:ln>
          </p:spPr>
        </p:pic>
        <p:sp>
          <p:nvSpPr>
            <p:cNvPr id="267" name="Google Shape;267;p57"/>
            <p:cNvSpPr txBox="1"/>
            <p:nvPr/>
          </p:nvSpPr>
          <p:spPr>
            <a:xfrm>
              <a:off x="0" y="148765"/>
              <a:ext cx="8516100" cy="441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700"/>
                <a:buFont typeface="Arial"/>
                <a:buNone/>
              </a:pPr>
              <a:r>
                <a:rPr b="1" lang="en" sz="1700">
                  <a:solidFill>
                    <a:srgbClr val="002060"/>
                  </a:solidFill>
                  <a:latin typeface="Century Gothic"/>
                  <a:ea typeface="Century Gothic"/>
                  <a:cs typeface="Century Gothic"/>
                  <a:sym typeface="Century Gothic"/>
                </a:rPr>
                <a:t>Image Caption Generation</a:t>
              </a:r>
              <a:endParaRPr b="1" i="0" sz="1700" u="none" cap="none" strike="noStrike">
                <a:solidFill>
                  <a:srgbClr val="002060"/>
                </a:solidFill>
                <a:latin typeface="Century Gothic"/>
                <a:ea typeface="Century Gothic"/>
                <a:cs typeface="Century Gothic"/>
                <a:sym typeface="Century Gothic"/>
              </a:endParaRPr>
            </a:p>
          </p:txBody>
        </p:sp>
        <p:cxnSp>
          <p:nvCxnSpPr>
            <p:cNvPr id="268" name="Google Shape;268;p57"/>
            <p:cNvCxnSpPr/>
            <p:nvPr/>
          </p:nvCxnSpPr>
          <p:spPr>
            <a:xfrm>
              <a:off x="33815" y="652740"/>
              <a:ext cx="11993100" cy="20400"/>
            </a:xfrm>
            <a:prstGeom prst="straightConnector1">
              <a:avLst/>
            </a:prstGeom>
            <a:noFill/>
            <a:ln cap="flat" cmpd="sng" w="31750">
              <a:solidFill>
                <a:srgbClr val="E4948A"/>
              </a:solidFill>
              <a:prstDash val="solid"/>
              <a:miter lim="800000"/>
              <a:headEnd len="sm" w="sm" type="none"/>
              <a:tailEnd len="sm" w="sm" type="none"/>
            </a:ln>
          </p:spPr>
        </p:cxnSp>
      </p:grpSp>
      <p:sp>
        <p:nvSpPr>
          <p:cNvPr id="269" name="Google Shape;269;p57"/>
          <p:cNvSpPr txBox="1"/>
          <p:nvPr/>
        </p:nvSpPr>
        <p:spPr>
          <a:xfrm>
            <a:off x="108056" y="788813"/>
            <a:ext cx="8839125" cy="3601800"/>
          </a:xfrm>
          <a:prstGeom prst="rect">
            <a:avLst/>
          </a:prstGeom>
          <a:noFill/>
          <a:ln>
            <a:noFill/>
          </a:ln>
        </p:spPr>
        <p:txBody>
          <a:bodyPr anchorCtr="0" anchor="t" bIns="68575" lIns="68575" spcFirstLastPara="1" rIns="68575" wrap="square" tIns="68575">
            <a:spAutoFit/>
          </a:bodyPr>
          <a:lstStyle/>
          <a:p>
            <a:pPr indent="0" lvl="0" marL="0" marR="0" rtl="0" algn="just">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Times New Roman"/>
                <a:ea typeface="Times New Roman"/>
                <a:cs typeface="Times New Roman"/>
                <a:sym typeface="Times New Roman"/>
              </a:rPr>
              <a:t>Image Caption Generation has always been a study of great interest, being able to program a machine to accurately describe an image </a:t>
            </a:r>
            <a:r>
              <a:rPr lang="en" sz="1500">
                <a:solidFill>
                  <a:schemeClr val="dk1"/>
                </a:solidFill>
                <a:latin typeface="Times New Roman"/>
                <a:ea typeface="Times New Roman"/>
                <a:cs typeface="Times New Roman"/>
                <a:sym typeface="Times New Roman"/>
              </a:rPr>
              <a:t>and how an object interacts </a:t>
            </a:r>
            <a:r>
              <a:rPr lang="en" sz="1500">
                <a:solidFill>
                  <a:schemeClr val="dk1"/>
                </a:solidFill>
                <a:latin typeface="Times New Roman"/>
                <a:ea typeface="Times New Roman"/>
                <a:cs typeface="Times New Roman"/>
                <a:sym typeface="Times New Roman"/>
              </a:rPr>
              <a:t>with</a:t>
            </a:r>
            <a:r>
              <a:rPr lang="en" sz="1500">
                <a:solidFill>
                  <a:schemeClr val="dk1"/>
                </a:solidFill>
                <a:latin typeface="Times New Roman"/>
                <a:ea typeface="Times New Roman"/>
                <a:cs typeface="Times New Roman"/>
                <a:sym typeface="Times New Roman"/>
              </a:rPr>
              <a:t> the surroundings</a:t>
            </a:r>
            <a:r>
              <a:rPr b="0" i="0" lang="en" sz="1500" u="none" cap="none" strike="noStrike">
                <a:solidFill>
                  <a:schemeClr val="dk1"/>
                </a:solidFill>
                <a:latin typeface="Times New Roman"/>
                <a:ea typeface="Times New Roman"/>
                <a:cs typeface="Times New Roman"/>
                <a:sym typeface="Times New Roman"/>
              </a:rPr>
              <a:t> like an average human. It has major applications in the field of robotic vision, </a:t>
            </a:r>
            <a:r>
              <a:rPr lang="en" sz="1500">
                <a:solidFill>
                  <a:schemeClr val="dk1"/>
                </a:solidFill>
                <a:latin typeface="Times New Roman"/>
                <a:ea typeface="Times New Roman"/>
                <a:cs typeface="Times New Roman"/>
                <a:sym typeface="Times New Roman"/>
              </a:rPr>
              <a:t>search engine</a:t>
            </a:r>
            <a:r>
              <a:rPr b="0" i="0" lang="en" sz="1500" u="none" cap="none" strike="noStrike">
                <a:solidFill>
                  <a:schemeClr val="dk1"/>
                </a:solidFill>
                <a:latin typeface="Times New Roman"/>
                <a:ea typeface="Times New Roman"/>
                <a:cs typeface="Times New Roman"/>
                <a:sym typeface="Times New Roman"/>
              </a:rPr>
              <a:t> and many more.</a:t>
            </a:r>
            <a:endParaRPr b="0" i="0" sz="15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800"/>
              <a:buFont typeface="Arial"/>
              <a:buNone/>
            </a:pPr>
            <a:r>
              <a:t/>
            </a:r>
            <a:endParaRPr b="0" i="0" sz="1500" u="none" cap="none" strike="noStrike">
              <a:solidFill>
                <a:schemeClr val="dk1"/>
              </a:solidFill>
              <a:latin typeface="Times New Roman"/>
              <a:ea typeface="Times New Roman"/>
              <a:cs typeface="Times New Roman"/>
              <a:sym typeface="Times New Roman"/>
            </a:endParaRPr>
          </a:p>
        </p:txBody>
      </p:sp>
      <p:pic>
        <p:nvPicPr>
          <p:cNvPr id="270" name="Google Shape;270;p57"/>
          <p:cNvPicPr preferRelativeResize="0"/>
          <p:nvPr/>
        </p:nvPicPr>
        <p:blipFill rotWithShape="1">
          <a:blip r:embed="rId4">
            <a:alphaModFix/>
          </a:blip>
          <a:srcRect b="0" l="0" r="9115" t="8825"/>
          <a:stretch/>
        </p:blipFill>
        <p:spPr>
          <a:xfrm>
            <a:off x="567275" y="3372050"/>
            <a:ext cx="3657750" cy="1771450"/>
          </a:xfrm>
          <a:prstGeom prst="rect">
            <a:avLst/>
          </a:prstGeom>
          <a:noFill/>
          <a:ln>
            <a:noFill/>
          </a:ln>
        </p:spPr>
      </p:pic>
      <p:pic>
        <p:nvPicPr>
          <p:cNvPr id="271" name="Google Shape;271;p57"/>
          <p:cNvPicPr preferRelativeResize="0"/>
          <p:nvPr/>
        </p:nvPicPr>
        <p:blipFill rotWithShape="1">
          <a:blip r:embed="rId5">
            <a:alphaModFix/>
          </a:blip>
          <a:srcRect b="0" l="0" r="0" t="0"/>
          <a:stretch/>
        </p:blipFill>
        <p:spPr>
          <a:xfrm>
            <a:off x="5082274" y="1838900"/>
            <a:ext cx="2966825" cy="3218574"/>
          </a:xfrm>
          <a:prstGeom prst="rect">
            <a:avLst/>
          </a:prstGeom>
          <a:noFill/>
          <a:ln>
            <a:noFill/>
          </a:ln>
        </p:spPr>
      </p:pic>
      <p:pic>
        <p:nvPicPr>
          <p:cNvPr id="272" name="Google Shape;272;p57"/>
          <p:cNvPicPr preferRelativeResize="0"/>
          <p:nvPr/>
        </p:nvPicPr>
        <p:blipFill>
          <a:blip r:embed="rId6">
            <a:alphaModFix/>
          </a:blip>
          <a:stretch>
            <a:fillRect/>
          </a:stretch>
        </p:blipFill>
        <p:spPr>
          <a:xfrm>
            <a:off x="567275" y="1608475"/>
            <a:ext cx="3657749" cy="171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grpSp>
        <p:nvGrpSpPr>
          <p:cNvPr id="277" name="Google Shape;277;p58"/>
          <p:cNvGrpSpPr/>
          <p:nvPr/>
        </p:nvGrpSpPr>
        <p:grpSpPr>
          <a:xfrm>
            <a:off x="0" y="0"/>
            <a:ext cx="9143999" cy="576425"/>
            <a:chOff x="0" y="0"/>
            <a:chExt cx="12191999" cy="768567"/>
          </a:xfrm>
        </p:grpSpPr>
        <p:pic>
          <p:nvPicPr>
            <p:cNvPr id="278" name="Google Shape;278;p58"/>
            <p:cNvPicPr preferRelativeResize="0"/>
            <p:nvPr/>
          </p:nvPicPr>
          <p:blipFill rotWithShape="1">
            <a:blip r:embed="rId3">
              <a:alphaModFix/>
            </a:blip>
            <a:srcRect b="64453" l="0" r="38199" t="15762"/>
            <a:stretch/>
          </p:blipFill>
          <p:spPr>
            <a:xfrm>
              <a:off x="7923490" y="0"/>
              <a:ext cx="4268509" cy="768567"/>
            </a:xfrm>
            <a:prstGeom prst="rect">
              <a:avLst/>
            </a:prstGeom>
            <a:noFill/>
            <a:ln>
              <a:noFill/>
            </a:ln>
          </p:spPr>
        </p:pic>
        <p:sp>
          <p:nvSpPr>
            <p:cNvPr id="279" name="Google Shape;279;p58"/>
            <p:cNvSpPr txBox="1"/>
            <p:nvPr/>
          </p:nvSpPr>
          <p:spPr>
            <a:xfrm>
              <a:off x="0" y="148765"/>
              <a:ext cx="8516100" cy="430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2060"/>
                  </a:solidFill>
                  <a:latin typeface="Century Gothic"/>
                  <a:ea typeface="Century Gothic"/>
                  <a:cs typeface="Century Gothic"/>
                  <a:sym typeface="Century Gothic"/>
                </a:rPr>
                <a:t>Problem Statement</a:t>
              </a:r>
              <a:endParaRPr b="1" i="0" sz="1700" u="none" cap="none" strike="noStrike">
                <a:solidFill>
                  <a:srgbClr val="002060"/>
                </a:solidFill>
                <a:latin typeface="Century Gothic"/>
                <a:ea typeface="Century Gothic"/>
                <a:cs typeface="Century Gothic"/>
                <a:sym typeface="Century Gothic"/>
              </a:endParaRPr>
            </a:p>
          </p:txBody>
        </p:sp>
        <p:cxnSp>
          <p:nvCxnSpPr>
            <p:cNvPr id="280" name="Google Shape;280;p58"/>
            <p:cNvCxnSpPr/>
            <p:nvPr/>
          </p:nvCxnSpPr>
          <p:spPr>
            <a:xfrm>
              <a:off x="33815" y="652740"/>
              <a:ext cx="11993100" cy="20400"/>
            </a:xfrm>
            <a:prstGeom prst="straightConnector1">
              <a:avLst/>
            </a:prstGeom>
            <a:noFill/>
            <a:ln cap="flat" cmpd="sng" w="31750">
              <a:solidFill>
                <a:srgbClr val="E4948A"/>
              </a:solidFill>
              <a:prstDash val="solid"/>
              <a:miter lim="800000"/>
              <a:headEnd len="sm" w="sm" type="none"/>
              <a:tailEnd len="sm" w="sm" type="none"/>
            </a:ln>
          </p:spPr>
        </p:cxnSp>
      </p:grpSp>
      <p:sp>
        <p:nvSpPr>
          <p:cNvPr id="281" name="Google Shape;281;p58"/>
          <p:cNvSpPr txBox="1"/>
          <p:nvPr/>
        </p:nvSpPr>
        <p:spPr>
          <a:xfrm>
            <a:off x="195750" y="730594"/>
            <a:ext cx="8752500" cy="6003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Times New Roman"/>
                <a:ea typeface="Times New Roman"/>
                <a:cs typeface="Times New Roman"/>
                <a:sym typeface="Times New Roman"/>
              </a:rPr>
              <a:t>To build an optimal system which can generate semantically and grammatically accurate captions for a given image using appropriate encoder-decoder architecture.</a:t>
            </a:r>
            <a:endParaRPr b="0" i="0" sz="15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grpSp>
        <p:nvGrpSpPr>
          <p:cNvPr id="286" name="Google Shape;286;p59"/>
          <p:cNvGrpSpPr/>
          <p:nvPr/>
        </p:nvGrpSpPr>
        <p:grpSpPr>
          <a:xfrm>
            <a:off x="0" y="0"/>
            <a:ext cx="9144000" cy="576425"/>
            <a:chOff x="0" y="0"/>
            <a:chExt cx="12192000" cy="768566"/>
          </a:xfrm>
        </p:grpSpPr>
        <p:pic>
          <p:nvPicPr>
            <p:cNvPr id="287" name="Google Shape;287;p59"/>
            <p:cNvPicPr preferRelativeResize="0"/>
            <p:nvPr/>
          </p:nvPicPr>
          <p:blipFill rotWithShape="1">
            <a:blip r:embed="rId3">
              <a:alphaModFix/>
            </a:blip>
            <a:srcRect b="64454" l="0" r="38198" t="15763"/>
            <a:stretch/>
          </p:blipFill>
          <p:spPr>
            <a:xfrm>
              <a:off x="7923490" y="0"/>
              <a:ext cx="4268510" cy="768566"/>
            </a:xfrm>
            <a:prstGeom prst="rect">
              <a:avLst/>
            </a:prstGeom>
            <a:noFill/>
            <a:ln>
              <a:noFill/>
            </a:ln>
          </p:spPr>
        </p:pic>
        <p:sp>
          <p:nvSpPr>
            <p:cNvPr id="288" name="Google Shape;288;p59"/>
            <p:cNvSpPr txBox="1"/>
            <p:nvPr/>
          </p:nvSpPr>
          <p:spPr>
            <a:xfrm>
              <a:off x="0" y="148765"/>
              <a:ext cx="8516214" cy="430887"/>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2060"/>
                  </a:solidFill>
                  <a:latin typeface="Century Gothic"/>
                  <a:ea typeface="Century Gothic"/>
                  <a:cs typeface="Century Gothic"/>
                  <a:sym typeface="Century Gothic"/>
                </a:rPr>
                <a:t>Motivation</a:t>
              </a:r>
              <a:endParaRPr b="1" i="0" sz="1700" u="none" cap="none" strike="noStrike">
                <a:solidFill>
                  <a:srgbClr val="002060"/>
                </a:solidFill>
                <a:latin typeface="Century Gothic"/>
                <a:ea typeface="Century Gothic"/>
                <a:cs typeface="Century Gothic"/>
                <a:sym typeface="Century Gothic"/>
              </a:endParaRPr>
            </a:p>
          </p:txBody>
        </p:sp>
        <p:cxnSp>
          <p:nvCxnSpPr>
            <p:cNvPr id="289" name="Google Shape;289;p59"/>
            <p:cNvCxnSpPr/>
            <p:nvPr/>
          </p:nvCxnSpPr>
          <p:spPr>
            <a:xfrm>
              <a:off x="33815" y="652740"/>
              <a:ext cx="11993077" cy="20318"/>
            </a:xfrm>
            <a:prstGeom prst="straightConnector1">
              <a:avLst/>
            </a:prstGeom>
            <a:noFill/>
            <a:ln cap="flat" cmpd="sng" w="31750">
              <a:solidFill>
                <a:srgbClr val="E4948A"/>
              </a:solidFill>
              <a:prstDash val="solid"/>
              <a:miter lim="800000"/>
              <a:headEnd len="sm" w="sm" type="none"/>
              <a:tailEnd len="sm" w="sm" type="none"/>
            </a:ln>
          </p:spPr>
        </p:cxnSp>
      </p:grpSp>
      <p:sp>
        <p:nvSpPr>
          <p:cNvPr id="290" name="Google Shape;290;p59"/>
          <p:cNvSpPr txBox="1"/>
          <p:nvPr/>
        </p:nvSpPr>
        <p:spPr>
          <a:xfrm>
            <a:off x="87600" y="576431"/>
            <a:ext cx="8601300" cy="2724300"/>
          </a:xfrm>
          <a:prstGeom prst="rect">
            <a:avLst/>
          </a:prstGeom>
          <a:noFill/>
          <a:ln>
            <a:noFill/>
          </a:ln>
        </p:spPr>
        <p:txBody>
          <a:bodyPr anchorCtr="0" anchor="t" bIns="68575" lIns="68575" spcFirstLastPara="1" rIns="68575" wrap="square" tIns="68575">
            <a:spAutoFit/>
          </a:bodyPr>
          <a:lstStyle/>
          <a:p>
            <a:pPr indent="-260350" lvl="0" marL="342900" marR="0" rtl="0" algn="just">
              <a:lnSpc>
                <a:spcPct val="115000"/>
              </a:lnSpc>
              <a:spcBef>
                <a:spcPts val="0"/>
              </a:spcBef>
              <a:spcAft>
                <a:spcPts val="0"/>
              </a:spcAft>
              <a:buClr>
                <a:srgbClr val="000000"/>
              </a:buClr>
              <a:buSzPts val="1500"/>
              <a:buFont typeface="Noto Sans Symbols"/>
              <a:buChar char="▪"/>
            </a:pPr>
            <a:r>
              <a:rPr b="0" i="0" lang="en" sz="1500" u="none" cap="none" strike="noStrike">
                <a:solidFill>
                  <a:srgbClr val="000000"/>
                </a:solidFill>
                <a:latin typeface="Times New Roman"/>
                <a:ea typeface="Times New Roman"/>
                <a:cs typeface="Times New Roman"/>
                <a:sym typeface="Times New Roman"/>
              </a:rPr>
              <a:t>Image Caption Generator could help visually impaired people better understand the content of images on the web. </a:t>
            </a:r>
            <a:endParaRPr b="0" i="0" sz="1500" u="none" cap="none" strike="noStrike">
              <a:solidFill>
                <a:srgbClr val="000000"/>
              </a:solidFill>
              <a:latin typeface="Times New Roman"/>
              <a:ea typeface="Times New Roman"/>
              <a:cs typeface="Times New Roman"/>
              <a:sym typeface="Times New Roman"/>
            </a:endParaRPr>
          </a:p>
          <a:p>
            <a:pPr indent="-241300" lvl="0" marL="342900" marR="0" rtl="0" algn="just">
              <a:lnSpc>
                <a:spcPct val="115000"/>
              </a:lnSpc>
              <a:spcBef>
                <a:spcPts val="0"/>
              </a:spcBef>
              <a:spcAft>
                <a:spcPts val="0"/>
              </a:spcAft>
              <a:buClr>
                <a:srgbClr val="000000"/>
              </a:buClr>
              <a:buSzPts val="1500"/>
              <a:buFont typeface="Noto Sans Symbols"/>
              <a:buNone/>
            </a:pPr>
            <a:r>
              <a:t/>
            </a:r>
            <a:endParaRPr b="0" i="0" sz="1500" u="none" cap="none" strike="noStrike">
              <a:solidFill>
                <a:srgbClr val="000000"/>
              </a:solidFill>
              <a:latin typeface="Times New Roman"/>
              <a:ea typeface="Times New Roman"/>
              <a:cs typeface="Times New Roman"/>
              <a:sym typeface="Times New Roman"/>
            </a:endParaRPr>
          </a:p>
          <a:p>
            <a:pPr indent="-260350" lvl="0" marL="342900" marR="0" rtl="0" algn="just">
              <a:lnSpc>
                <a:spcPct val="115000"/>
              </a:lnSpc>
              <a:spcBef>
                <a:spcPts val="0"/>
              </a:spcBef>
              <a:spcAft>
                <a:spcPts val="0"/>
              </a:spcAft>
              <a:buClr>
                <a:srgbClr val="000000"/>
              </a:buClr>
              <a:buSzPts val="1500"/>
              <a:buFont typeface="Noto Sans Symbols"/>
              <a:buChar char="▪"/>
            </a:pPr>
            <a:r>
              <a:rPr b="0" i="0" lang="en" sz="1500" u="none" cap="none" strike="noStrike">
                <a:solidFill>
                  <a:srgbClr val="000000"/>
                </a:solidFill>
                <a:latin typeface="Times New Roman"/>
                <a:ea typeface="Times New Roman"/>
                <a:cs typeface="Times New Roman"/>
                <a:sym typeface="Times New Roman"/>
              </a:rPr>
              <a:t>It could provide more accurate and compact information of images/videos in scenarios such as image sharing in social network or video surveillance systems.</a:t>
            </a:r>
            <a:endParaRPr b="0" i="0" sz="1500" u="none" cap="none" strike="noStrike">
              <a:solidFill>
                <a:srgbClr val="000000"/>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chemeClr val="dk1"/>
              </a:buClr>
              <a:buSzPts val="1500"/>
              <a:buFont typeface="Noto Sans Symbols"/>
              <a:buNone/>
            </a:pPr>
            <a:r>
              <a:t/>
            </a:r>
            <a:endParaRPr b="0" i="0" sz="1500" u="none" cap="none" strike="noStrike">
              <a:solidFill>
                <a:schemeClr val="dk1"/>
              </a:solidFill>
              <a:latin typeface="Times New Roman"/>
              <a:ea typeface="Times New Roman"/>
              <a:cs typeface="Times New Roman"/>
              <a:sym typeface="Times New Roman"/>
            </a:endParaRPr>
          </a:p>
          <a:p>
            <a:pPr indent="-260350" lvl="0" marL="342900" marR="0" rtl="0" algn="just">
              <a:lnSpc>
                <a:spcPct val="115000"/>
              </a:lnSpc>
              <a:spcBef>
                <a:spcPts val="0"/>
              </a:spcBef>
              <a:spcAft>
                <a:spcPts val="0"/>
              </a:spcAft>
              <a:buClr>
                <a:schemeClr val="dk1"/>
              </a:buClr>
              <a:buSzPts val="1500"/>
              <a:buFont typeface="Noto Sans Symbols"/>
              <a:buChar char="▪"/>
            </a:pPr>
            <a:r>
              <a:rPr b="0" i="0" lang="en" sz="1500" u="none" cap="none" strike="noStrike">
                <a:solidFill>
                  <a:schemeClr val="dk1"/>
                </a:solidFill>
                <a:latin typeface="Times New Roman"/>
                <a:ea typeface="Times New Roman"/>
                <a:cs typeface="Times New Roman"/>
                <a:sym typeface="Times New Roman"/>
              </a:rPr>
              <a:t>The description of an image must involve not only the objects in the image, but also relation between the objects with their attributes and activities shown in images.</a:t>
            </a:r>
            <a:endParaRPr b="0" i="0" sz="15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Times New Roman"/>
                <a:ea typeface="Times New Roman"/>
                <a:cs typeface="Times New Roman"/>
                <a:sym typeface="Times New Roman"/>
              </a:rPr>
              <a:t> </a:t>
            </a:r>
            <a:endParaRPr b="0" i="0" sz="1500" u="none" cap="none" strike="noStrike">
              <a:solidFill>
                <a:srgbClr val="000000"/>
              </a:solidFill>
              <a:latin typeface="Times New Roman"/>
              <a:ea typeface="Times New Roman"/>
              <a:cs typeface="Times New Roman"/>
              <a:sym typeface="Times New Roman"/>
            </a:endParaRPr>
          </a:p>
        </p:txBody>
      </p:sp>
      <p:pic>
        <p:nvPicPr>
          <p:cNvPr id="291" name="Google Shape;291;p59"/>
          <p:cNvPicPr preferRelativeResize="0"/>
          <p:nvPr/>
        </p:nvPicPr>
        <p:blipFill rotWithShape="1">
          <a:blip r:embed="rId4">
            <a:alphaModFix/>
          </a:blip>
          <a:srcRect b="0" l="0" r="0" t="0"/>
          <a:stretch/>
        </p:blipFill>
        <p:spPr>
          <a:xfrm>
            <a:off x="7370466" y="2967419"/>
            <a:ext cx="1573949" cy="1573949"/>
          </a:xfrm>
          <a:prstGeom prst="rect">
            <a:avLst/>
          </a:prstGeom>
          <a:noFill/>
          <a:ln>
            <a:noFill/>
          </a:ln>
        </p:spPr>
      </p:pic>
      <p:pic>
        <p:nvPicPr>
          <p:cNvPr id="292" name="Google Shape;292;p59"/>
          <p:cNvPicPr preferRelativeResize="0"/>
          <p:nvPr/>
        </p:nvPicPr>
        <p:blipFill>
          <a:blip r:embed="rId5">
            <a:alphaModFix/>
          </a:blip>
          <a:stretch>
            <a:fillRect/>
          </a:stretch>
        </p:blipFill>
        <p:spPr>
          <a:xfrm>
            <a:off x="1413200" y="2967425"/>
            <a:ext cx="2601576" cy="1573950"/>
          </a:xfrm>
          <a:prstGeom prst="rect">
            <a:avLst/>
          </a:prstGeom>
          <a:noFill/>
          <a:ln>
            <a:noFill/>
          </a:ln>
        </p:spPr>
      </p:pic>
      <p:pic>
        <p:nvPicPr>
          <p:cNvPr id="293" name="Google Shape;293;p59"/>
          <p:cNvPicPr preferRelativeResize="0"/>
          <p:nvPr/>
        </p:nvPicPr>
        <p:blipFill rotWithShape="1">
          <a:blip r:embed="rId6">
            <a:alphaModFix/>
          </a:blip>
          <a:srcRect b="7084" l="0" r="0" t="-664"/>
          <a:stretch/>
        </p:blipFill>
        <p:spPr>
          <a:xfrm>
            <a:off x="318775" y="3058026"/>
            <a:ext cx="1094425" cy="1483350"/>
          </a:xfrm>
          <a:prstGeom prst="rect">
            <a:avLst/>
          </a:prstGeom>
          <a:noFill/>
          <a:ln>
            <a:noFill/>
          </a:ln>
        </p:spPr>
      </p:pic>
      <p:pic>
        <p:nvPicPr>
          <p:cNvPr id="294" name="Google Shape;294;p59"/>
          <p:cNvPicPr preferRelativeResize="0"/>
          <p:nvPr/>
        </p:nvPicPr>
        <p:blipFill rotWithShape="1">
          <a:blip r:embed="rId7">
            <a:alphaModFix/>
          </a:blip>
          <a:srcRect b="0" l="0" r="0" t="0"/>
          <a:stretch/>
        </p:blipFill>
        <p:spPr>
          <a:xfrm>
            <a:off x="4795154" y="3008249"/>
            <a:ext cx="1794945" cy="17949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grpSp>
        <p:nvGrpSpPr>
          <p:cNvPr id="299" name="Google Shape;299;p60"/>
          <p:cNvGrpSpPr/>
          <p:nvPr/>
        </p:nvGrpSpPr>
        <p:grpSpPr>
          <a:xfrm>
            <a:off x="0" y="0"/>
            <a:ext cx="9144000" cy="576425"/>
            <a:chOff x="0" y="0"/>
            <a:chExt cx="12192000" cy="768566"/>
          </a:xfrm>
        </p:grpSpPr>
        <p:pic>
          <p:nvPicPr>
            <p:cNvPr id="300" name="Google Shape;300;p60"/>
            <p:cNvPicPr preferRelativeResize="0"/>
            <p:nvPr/>
          </p:nvPicPr>
          <p:blipFill rotWithShape="1">
            <a:blip r:embed="rId3">
              <a:alphaModFix/>
            </a:blip>
            <a:srcRect b="64454" l="0" r="38198" t="15763"/>
            <a:stretch/>
          </p:blipFill>
          <p:spPr>
            <a:xfrm>
              <a:off x="7923490" y="0"/>
              <a:ext cx="4268510" cy="768566"/>
            </a:xfrm>
            <a:prstGeom prst="rect">
              <a:avLst/>
            </a:prstGeom>
            <a:noFill/>
            <a:ln>
              <a:noFill/>
            </a:ln>
          </p:spPr>
        </p:pic>
        <p:sp>
          <p:nvSpPr>
            <p:cNvPr id="301" name="Google Shape;301;p60"/>
            <p:cNvSpPr txBox="1"/>
            <p:nvPr/>
          </p:nvSpPr>
          <p:spPr>
            <a:xfrm>
              <a:off x="0" y="148765"/>
              <a:ext cx="8516214" cy="430887"/>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2060"/>
                  </a:solidFill>
                  <a:latin typeface="Century Gothic"/>
                  <a:ea typeface="Century Gothic"/>
                  <a:cs typeface="Century Gothic"/>
                  <a:sym typeface="Century Gothic"/>
                </a:rPr>
                <a:t>Objectives </a:t>
              </a:r>
              <a:endParaRPr b="1" i="0" sz="1700" u="none" cap="none" strike="noStrike">
                <a:solidFill>
                  <a:srgbClr val="002060"/>
                </a:solidFill>
                <a:latin typeface="Century Gothic"/>
                <a:ea typeface="Century Gothic"/>
                <a:cs typeface="Century Gothic"/>
                <a:sym typeface="Century Gothic"/>
              </a:endParaRPr>
            </a:p>
          </p:txBody>
        </p:sp>
        <p:cxnSp>
          <p:nvCxnSpPr>
            <p:cNvPr id="302" name="Google Shape;302;p60"/>
            <p:cNvCxnSpPr/>
            <p:nvPr/>
          </p:nvCxnSpPr>
          <p:spPr>
            <a:xfrm>
              <a:off x="33815" y="652740"/>
              <a:ext cx="11993077" cy="20318"/>
            </a:xfrm>
            <a:prstGeom prst="straightConnector1">
              <a:avLst/>
            </a:prstGeom>
            <a:noFill/>
            <a:ln cap="flat" cmpd="sng" w="31750">
              <a:solidFill>
                <a:srgbClr val="E4948A"/>
              </a:solidFill>
              <a:prstDash val="solid"/>
              <a:miter lim="800000"/>
              <a:headEnd len="sm" w="sm" type="none"/>
              <a:tailEnd len="sm" w="sm" type="none"/>
            </a:ln>
          </p:spPr>
        </p:cxnSp>
      </p:grpSp>
      <p:sp>
        <p:nvSpPr>
          <p:cNvPr id="303" name="Google Shape;303;p60"/>
          <p:cNvSpPr txBox="1"/>
          <p:nvPr/>
        </p:nvSpPr>
        <p:spPr>
          <a:xfrm>
            <a:off x="270450" y="781050"/>
            <a:ext cx="8603100" cy="14547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To generate meaningful and grammatically valid captions for a given image.</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To develop an efficient image captioning model using encoder-decoder architecture.</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To utilize the attention mechanism in improving the efficiency.</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To focus on sensitive local features of images while generating the captions.</a:t>
            </a:r>
            <a:endParaRPr sz="15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307" name="Shape 307"/>
        <p:cNvGrpSpPr/>
        <p:nvPr/>
      </p:nvGrpSpPr>
      <p:grpSpPr>
        <a:xfrm>
          <a:off x="0" y="0"/>
          <a:ext cx="0" cy="0"/>
          <a:chOff x="0" y="0"/>
          <a:chExt cx="0" cy="0"/>
        </a:xfrm>
      </p:grpSpPr>
      <p:sp>
        <p:nvSpPr>
          <p:cNvPr id="308" name="Google Shape;308;p61"/>
          <p:cNvSpPr txBox="1"/>
          <p:nvPr/>
        </p:nvSpPr>
        <p:spPr>
          <a:xfrm>
            <a:off x="8949690" y="51435"/>
            <a:ext cx="257100" cy="115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300"/>
              <a:buFont typeface="Trebuchet MS"/>
              <a:buNone/>
            </a:pPr>
            <a:r>
              <a:rPr b="0" i="0" lang="en" sz="300" u="none" cap="none" strike="noStrike">
                <a:solidFill>
                  <a:srgbClr val="FFFFFF"/>
                </a:solidFill>
                <a:latin typeface="Trebuchet MS"/>
                <a:ea typeface="Trebuchet MS"/>
                <a:cs typeface="Trebuchet MS"/>
                <a:sym typeface="Trebuchet MS"/>
              </a:rPr>
              <a:t>TM</a:t>
            </a:r>
            <a:endParaRPr b="0" i="0" sz="1100" u="none" cap="none" strike="noStrike">
              <a:solidFill>
                <a:srgbClr val="000000"/>
              </a:solidFill>
              <a:latin typeface="Arial"/>
              <a:ea typeface="Arial"/>
              <a:cs typeface="Arial"/>
              <a:sym typeface="Arial"/>
            </a:endParaRPr>
          </a:p>
        </p:txBody>
      </p:sp>
      <p:sp>
        <p:nvSpPr>
          <p:cNvPr id="309" name="Google Shape;309;p61"/>
          <p:cNvSpPr/>
          <p:nvPr/>
        </p:nvSpPr>
        <p:spPr>
          <a:xfrm>
            <a:off x="-2" y="440871"/>
            <a:ext cx="2970240" cy="1490679"/>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Trebuchet MS"/>
              <a:ea typeface="Trebuchet MS"/>
              <a:cs typeface="Trebuchet MS"/>
              <a:sym typeface="Trebuchet MS"/>
            </a:endParaRPr>
          </a:p>
        </p:txBody>
      </p:sp>
      <p:sp>
        <p:nvSpPr>
          <p:cNvPr id="310" name="Google Shape;310;p61"/>
          <p:cNvSpPr/>
          <p:nvPr/>
        </p:nvSpPr>
        <p:spPr>
          <a:xfrm>
            <a:off x="2967277" y="509673"/>
            <a:ext cx="3324180" cy="4633827"/>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Trebuchet MS"/>
              <a:ea typeface="Trebuchet MS"/>
              <a:cs typeface="Trebuchet MS"/>
              <a:sym typeface="Trebuchet MS"/>
            </a:endParaRPr>
          </a:p>
        </p:txBody>
      </p:sp>
      <p:sp>
        <p:nvSpPr>
          <p:cNvPr id="311" name="Google Shape;311;p61"/>
          <p:cNvSpPr/>
          <p:nvPr/>
        </p:nvSpPr>
        <p:spPr>
          <a:xfrm>
            <a:off x="2148" y="1931551"/>
            <a:ext cx="2976723" cy="321195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312" name="Google Shape;312;p61"/>
          <p:cNvSpPr txBox="1"/>
          <p:nvPr/>
        </p:nvSpPr>
        <p:spPr>
          <a:xfrm>
            <a:off x="2989469" y="261378"/>
            <a:ext cx="9849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Book Antiqua"/>
                <a:ea typeface="Book Antiqua"/>
                <a:cs typeface="Book Antiqua"/>
                <a:sym typeface="Book Antiqua"/>
              </a:rPr>
              <a:t> </a:t>
            </a:r>
            <a:endParaRPr b="1" i="0" sz="1400" u="none" cap="none" strike="noStrike">
              <a:solidFill>
                <a:srgbClr val="000000"/>
              </a:solidFill>
              <a:latin typeface="Book Antiqua"/>
              <a:ea typeface="Book Antiqua"/>
              <a:cs typeface="Book Antiqua"/>
              <a:sym typeface="Book Antiqua"/>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F5496"/>
                </a:solidFill>
                <a:latin typeface="Book Antiqua"/>
                <a:ea typeface="Book Antiqua"/>
                <a:cs typeface="Book Antiqua"/>
                <a:sym typeface="Book Antiqua"/>
              </a:rPr>
              <a:t>Methodology </a:t>
            </a:r>
            <a:r>
              <a:rPr b="0" i="0" lang="en" sz="1000" u="none" cap="none" strike="noStrike">
                <a:solidFill>
                  <a:srgbClr val="2F5496"/>
                </a:solidFill>
                <a:latin typeface="Book Antiqua"/>
                <a:ea typeface="Book Antiqua"/>
                <a:cs typeface="Book Antiqua"/>
                <a:sym typeface="Book Antiqua"/>
              </a:rPr>
              <a:t> </a:t>
            </a:r>
            <a:endParaRPr b="0" i="0" sz="1400" u="none" cap="none" strike="noStrike">
              <a:solidFill>
                <a:srgbClr val="000000"/>
              </a:solidFill>
              <a:latin typeface="Arial"/>
              <a:ea typeface="Arial"/>
              <a:cs typeface="Arial"/>
              <a:sym typeface="Arial"/>
            </a:endParaRPr>
          </a:p>
        </p:txBody>
      </p:sp>
      <p:sp>
        <p:nvSpPr>
          <p:cNvPr id="313" name="Google Shape;313;p61"/>
          <p:cNvSpPr txBox="1"/>
          <p:nvPr/>
        </p:nvSpPr>
        <p:spPr>
          <a:xfrm>
            <a:off x="-12115" y="1921023"/>
            <a:ext cx="2888675"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F5496"/>
                </a:solidFill>
                <a:latin typeface="Book Antiqua"/>
                <a:ea typeface="Book Antiqua"/>
                <a:cs typeface="Book Antiqua"/>
                <a:sym typeface="Book Antiqua"/>
              </a:rPr>
              <a:t>Proposed Model</a:t>
            </a:r>
            <a:endParaRPr b="1" i="0" sz="1000" u="none" cap="none" strike="noStrike">
              <a:solidFill>
                <a:srgbClr val="2F5496"/>
              </a:solidFill>
              <a:latin typeface="Book Antiqua"/>
              <a:ea typeface="Book Antiqua"/>
              <a:cs typeface="Book Antiqua"/>
              <a:sym typeface="Book Antiqua"/>
            </a:endParaRPr>
          </a:p>
        </p:txBody>
      </p:sp>
      <p:sp>
        <p:nvSpPr>
          <p:cNvPr id="314" name="Google Shape;314;p61"/>
          <p:cNvSpPr/>
          <p:nvPr/>
        </p:nvSpPr>
        <p:spPr>
          <a:xfrm>
            <a:off x="-12990" y="-40532"/>
            <a:ext cx="9156990" cy="573475"/>
          </a:xfrm>
          <a:prstGeom prst="rect">
            <a:avLst/>
          </a:prstGeom>
          <a:solidFill>
            <a:schemeClr val="dk1"/>
          </a:solid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Book Antiqua"/>
              <a:ea typeface="Book Antiqua"/>
              <a:cs typeface="Book Antiqua"/>
              <a:sym typeface="Book Antiqua"/>
            </a:endParaRPr>
          </a:p>
        </p:txBody>
      </p:sp>
      <p:sp>
        <p:nvSpPr>
          <p:cNvPr id="315" name="Google Shape;315;p61"/>
          <p:cNvSpPr/>
          <p:nvPr/>
        </p:nvSpPr>
        <p:spPr>
          <a:xfrm>
            <a:off x="568508" y="25037"/>
            <a:ext cx="8381182" cy="31609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Book Antiqua"/>
                <a:ea typeface="Book Antiqua"/>
                <a:cs typeface="Book Antiqua"/>
                <a:sym typeface="Book Antiqua"/>
              </a:rPr>
              <a:t>Image Caption Generator Using Attention Mechanism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Book Antiqua"/>
                <a:ea typeface="Book Antiqua"/>
                <a:cs typeface="Book Antiqua"/>
                <a:sym typeface="Book Antiqua"/>
              </a:rPr>
              <a:t>Authors: Vaishnavi Agrawal, Shariva Dhekane, Neha Tuniya, Vibha Vyas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Book Antiqua"/>
              <a:ea typeface="Book Antiqua"/>
              <a:cs typeface="Book Antiqua"/>
              <a:sym typeface="Book Antiqua"/>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Book Antiqua"/>
              <a:ea typeface="Book Antiqua"/>
              <a:cs typeface="Book Antiqua"/>
              <a:sym typeface="Book Antiqua"/>
            </a:endParaRPr>
          </a:p>
        </p:txBody>
      </p:sp>
      <p:pic>
        <p:nvPicPr>
          <p:cNvPr id="316" name="Google Shape;316;p61"/>
          <p:cNvPicPr preferRelativeResize="0"/>
          <p:nvPr/>
        </p:nvPicPr>
        <p:blipFill rotWithShape="1">
          <a:blip r:embed="rId3">
            <a:alphaModFix/>
          </a:blip>
          <a:srcRect b="0" l="0" r="0" t="0"/>
          <a:stretch/>
        </p:blipFill>
        <p:spPr>
          <a:xfrm>
            <a:off x="32500" y="0"/>
            <a:ext cx="492600" cy="492600"/>
          </a:xfrm>
          <a:prstGeom prst="rect">
            <a:avLst/>
          </a:prstGeom>
          <a:noFill/>
          <a:ln>
            <a:noFill/>
          </a:ln>
        </p:spPr>
      </p:pic>
      <p:sp>
        <p:nvSpPr>
          <p:cNvPr id="317" name="Google Shape;317;p61"/>
          <p:cNvSpPr txBox="1"/>
          <p:nvPr/>
        </p:nvSpPr>
        <p:spPr>
          <a:xfrm>
            <a:off x="0" y="520752"/>
            <a:ext cx="2888673" cy="254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2F5496"/>
              </a:buClr>
              <a:buSzPts val="1200"/>
              <a:buFont typeface="Trebuchet MS"/>
              <a:buNone/>
            </a:pPr>
            <a:r>
              <a:rPr b="1" i="0" lang="en" sz="1000" u="none" cap="none" strike="noStrike">
                <a:solidFill>
                  <a:srgbClr val="2F5496"/>
                </a:solidFill>
                <a:latin typeface="Book Antiqua"/>
                <a:ea typeface="Book Antiqua"/>
                <a:cs typeface="Book Antiqua"/>
                <a:sym typeface="Book Antiqua"/>
              </a:rPr>
              <a:t>Introduction</a:t>
            </a:r>
            <a:endParaRPr b="0" i="0" sz="1400" u="none" cap="none" strike="noStrike">
              <a:solidFill>
                <a:srgbClr val="000000"/>
              </a:solidFill>
              <a:latin typeface="Arial"/>
              <a:ea typeface="Arial"/>
              <a:cs typeface="Arial"/>
              <a:sym typeface="Arial"/>
            </a:endParaRPr>
          </a:p>
        </p:txBody>
      </p:sp>
      <p:sp>
        <p:nvSpPr>
          <p:cNvPr id="318" name="Google Shape;318;p61"/>
          <p:cNvSpPr txBox="1"/>
          <p:nvPr/>
        </p:nvSpPr>
        <p:spPr>
          <a:xfrm>
            <a:off x="-194995" y="2077614"/>
            <a:ext cx="3136712" cy="1985129"/>
          </a:xfrm>
          <a:prstGeom prst="rect">
            <a:avLst/>
          </a:prstGeom>
          <a:noFill/>
          <a:ln>
            <a:noFill/>
          </a:ln>
        </p:spPr>
        <p:txBody>
          <a:bodyPr anchorCtr="0" anchor="t" bIns="91425" lIns="91425" spcFirstLastPara="1" rIns="91425" wrap="square" tIns="91425">
            <a:spAutoFit/>
          </a:bodyPr>
          <a:lstStyle/>
          <a:p>
            <a:pPr indent="0" lvl="0" marL="177800" marR="0" rtl="0" algn="just">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Book Antiqua"/>
                <a:ea typeface="Book Antiqua"/>
                <a:cs typeface="Book Antiqua"/>
                <a:sym typeface="Book Antiqua"/>
              </a:rPr>
              <a:t>For the encoder, Convolutional Neural Networks (CNN) will be used, as features are to be extracted from images. Pre-trained InceptionV3 is used as the CNN. Since InceptionV3 is an object-detection deep network, it needs to be tweaked a little to work as an encoder. To get a feature vector from this deep network, the final is removed and a feature vector of size (8x8x2048) is obtained. The feature vector extracted from this CNN will be fed to a Recurrent Neural Network (RNN). A Gated Recurrent Unit (GRU) is used as the RNN for decoding. Bahdanau attention is used as the attention mechanism, to generate more focused captions.</a:t>
            </a:r>
            <a:endParaRPr b="0" i="0" sz="1400" u="none" cap="none" strike="noStrike">
              <a:solidFill>
                <a:srgbClr val="000000"/>
              </a:solidFill>
              <a:latin typeface="Arial"/>
              <a:ea typeface="Arial"/>
              <a:cs typeface="Arial"/>
              <a:sym typeface="Arial"/>
            </a:endParaRPr>
          </a:p>
        </p:txBody>
      </p:sp>
      <p:sp>
        <p:nvSpPr>
          <p:cNvPr id="319" name="Google Shape;319;p61"/>
          <p:cNvSpPr txBox="1"/>
          <p:nvPr/>
        </p:nvSpPr>
        <p:spPr>
          <a:xfrm>
            <a:off x="-12990" y="461480"/>
            <a:ext cx="2989471" cy="156963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Book Antiqua"/>
              <a:ea typeface="Book Antiqua"/>
              <a:cs typeface="Book Antiqua"/>
              <a:sym typeface="Book Antiqua"/>
            </a:endParaRPr>
          </a:p>
          <a:p>
            <a:pPr indent="0" lvl="0" marL="0" marR="0" rtl="0" algn="just">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Book Antiqua"/>
                <a:ea typeface="Book Antiqua"/>
                <a:cs typeface="Book Antiqua"/>
                <a:sym typeface="Book Antiqua"/>
              </a:rPr>
              <a:t>Generating captions for images is crucial for many conglomerates like Google to enhance the search experience by allowing users to search by images. Social media platforms like Facebook, Twitter, Instagram, and Snapchat also employ this kind of image captioning to help monitor which user likes what kind of posts. This system can be used for scene-to-text conversion for people with visual disabilities later converted to speech. </a:t>
            </a:r>
            <a:endParaRPr b="0" i="0" sz="1400" u="none" cap="none" strike="noStrike">
              <a:solidFill>
                <a:srgbClr val="000000"/>
              </a:solidFill>
              <a:latin typeface="Arial"/>
              <a:ea typeface="Arial"/>
              <a:cs typeface="Arial"/>
              <a:sym typeface="Arial"/>
            </a:endParaRPr>
          </a:p>
        </p:txBody>
      </p:sp>
      <p:sp>
        <p:nvSpPr>
          <p:cNvPr id="320" name="Google Shape;320;p61"/>
          <p:cNvSpPr/>
          <p:nvPr/>
        </p:nvSpPr>
        <p:spPr>
          <a:xfrm>
            <a:off x="6283248" y="4333150"/>
            <a:ext cx="2860752" cy="81035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21" name="Google Shape;321;p61"/>
          <p:cNvSpPr txBox="1"/>
          <p:nvPr/>
        </p:nvSpPr>
        <p:spPr>
          <a:xfrm>
            <a:off x="6291457" y="4287699"/>
            <a:ext cx="1082598"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F5496"/>
                </a:solidFill>
                <a:latin typeface="Book Antiqua"/>
                <a:ea typeface="Book Antiqua"/>
                <a:cs typeface="Book Antiqua"/>
                <a:sym typeface="Book Antiqua"/>
              </a:rPr>
              <a:t>Conclusion</a:t>
            </a:r>
            <a:endParaRPr b="1" i="0" sz="1000" u="none" cap="none" strike="noStrike">
              <a:solidFill>
                <a:srgbClr val="2F5496"/>
              </a:solidFill>
              <a:latin typeface="Book Antiqua"/>
              <a:ea typeface="Book Antiqua"/>
              <a:cs typeface="Book Antiqua"/>
              <a:sym typeface="Book Antiqua"/>
            </a:endParaRPr>
          </a:p>
        </p:txBody>
      </p:sp>
      <p:sp>
        <p:nvSpPr>
          <p:cNvPr id="322" name="Google Shape;322;p61"/>
          <p:cNvSpPr txBox="1"/>
          <p:nvPr/>
        </p:nvSpPr>
        <p:spPr>
          <a:xfrm>
            <a:off x="6291457" y="4498212"/>
            <a:ext cx="2690591" cy="64633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Book Antiqua"/>
                <a:ea typeface="Book Antiqua"/>
                <a:cs typeface="Book Antiqua"/>
                <a:sym typeface="Book Antiqua"/>
              </a:rPr>
              <a:t>The training data and the corresponding vocabulary was limited, the model might fail to identify objects from input scenes that do not feature in its vocabulary. </a:t>
            </a:r>
            <a:endParaRPr b="0" i="0" sz="900" u="none" cap="none" strike="noStrike">
              <a:solidFill>
                <a:srgbClr val="000000"/>
              </a:solidFill>
              <a:latin typeface="Book Antiqua"/>
              <a:ea typeface="Book Antiqua"/>
              <a:cs typeface="Book Antiqua"/>
              <a:sym typeface="Book Antiqua"/>
            </a:endParaRPr>
          </a:p>
        </p:txBody>
      </p:sp>
      <p:sp>
        <p:nvSpPr>
          <p:cNvPr id="323" name="Google Shape;323;p61"/>
          <p:cNvSpPr/>
          <p:nvPr/>
        </p:nvSpPr>
        <p:spPr>
          <a:xfrm>
            <a:off x="6224628" y="541019"/>
            <a:ext cx="2917224" cy="3829405"/>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p:txBody>
      </p:sp>
      <p:sp>
        <p:nvSpPr>
          <p:cNvPr id="324" name="Google Shape;324;p61"/>
          <p:cNvSpPr txBox="1"/>
          <p:nvPr/>
        </p:nvSpPr>
        <p:spPr>
          <a:xfrm>
            <a:off x="6283248" y="480331"/>
            <a:ext cx="2630595" cy="20496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F5496"/>
                </a:solidFill>
                <a:latin typeface="Book Antiqua"/>
                <a:ea typeface="Book Antiqua"/>
                <a:cs typeface="Book Antiqua"/>
                <a:sym typeface="Book Antiqua"/>
              </a:rPr>
              <a:t>Results </a:t>
            </a:r>
            <a:endParaRPr b="1" i="0" sz="1000" u="none" cap="none" strike="noStrike">
              <a:solidFill>
                <a:srgbClr val="2F5496"/>
              </a:solidFill>
              <a:latin typeface="Book Antiqua"/>
              <a:ea typeface="Book Antiqua"/>
              <a:cs typeface="Book Antiqua"/>
              <a:sym typeface="Book Antiqua"/>
            </a:endParaRPr>
          </a:p>
        </p:txBody>
      </p:sp>
      <p:sp>
        <p:nvSpPr>
          <p:cNvPr id="325" name="Google Shape;325;p61"/>
          <p:cNvSpPr txBox="1"/>
          <p:nvPr/>
        </p:nvSpPr>
        <p:spPr>
          <a:xfrm>
            <a:off x="6549482" y="2418189"/>
            <a:ext cx="2328284"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Book Antiqua"/>
                <a:ea typeface="Book Antiqua"/>
                <a:cs typeface="Book Antiqua"/>
                <a:sym typeface="Book Antiqua"/>
              </a:rPr>
              <a:t>Fig. 4. Loss versus Epoch plot</a:t>
            </a:r>
            <a:endParaRPr b="0" i="0" sz="900" u="none" cap="none" strike="noStrike">
              <a:solidFill>
                <a:srgbClr val="000000"/>
              </a:solidFill>
              <a:latin typeface="Book Antiqua"/>
              <a:ea typeface="Book Antiqua"/>
              <a:cs typeface="Book Antiqua"/>
              <a:sym typeface="Book Antiqua"/>
            </a:endParaRPr>
          </a:p>
        </p:txBody>
      </p:sp>
      <p:sp>
        <p:nvSpPr>
          <p:cNvPr id="326" name="Google Shape;326;p61"/>
          <p:cNvSpPr txBox="1"/>
          <p:nvPr/>
        </p:nvSpPr>
        <p:spPr>
          <a:xfrm>
            <a:off x="266907" y="4865351"/>
            <a:ext cx="2522800"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Book Antiqua"/>
                <a:ea typeface="Book Antiqua"/>
                <a:cs typeface="Book Antiqua"/>
                <a:sym typeface="Book Antiqua"/>
              </a:rPr>
              <a:t>Fig. 1. Flowchart for image caption generator.</a:t>
            </a:r>
            <a:endParaRPr b="0" i="0" sz="900" u="none" cap="none" strike="noStrike">
              <a:solidFill>
                <a:srgbClr val="000000"/>
              </a:solidFill>
              <a:latin typeface="Book Antiqua"/>
              <a:ea typeface="Book Antiqua"/>
              <a:cs typeface="Book Antiqua"/>
              <a:sym typeface="Book Antiqua"/>
            </a:endParaRPr>
          </a:p>
        </p:txBody>
      </p:sp>
      <p:pic>
        <p:nvPicPr>
          <p:cNvPr id="327" name="Google Shape;327;p61"/>
          <p:cNvPicPr preferRelativeResize="0"/>
          <p:nvPr/>
        </p:nvPicPr>
        <p:blipFill rotWithShape="1">
          <a:blip r:embed="rId4">
            <a:alphaModFix/>
          </a:blip>
          <a:srcRect b="0" l="0" r="0" t="0"/>
          <a:stretch/>
        </p:blipFill>
        <p:spPr>
          <a:xfrm>
            <a:off x="3120206" y="774852"/>
            <a:ext cx="2964903" cy="2262282"/>
          </a:xfrm>
          <a:prstGeom prst="rect">
            <a:avLst/>
          </a:prstGeom>
          <a:noFill/>
          <a:ln>
            <a:noFill/>
          </a:ln>
        </p:spPr>
      </p:pic>
      <p:pic>
        <p:nvPicPr>
          <p:cNvPr id="328" name="Google Shape;328;p61"/>
          <p:cNvPicPr preferRelativeResize="0"/>
          <p:nvPr/>
        </p:nvPicPr>
        <p:blipFill rotWithShape="1">
          <a:blip r:embed="rId5">
            <a:alphaModFix/>
          </a:blip>
          <a:srcRect b="0" l="0" r="0" t="0"/>
          <a:stretch/>
        </p:blipFill>
        <p:spPr>
          <a:xfrm>
            <a:off x="3138860" y="3410222"/>
            <a:ext cx="2890281" cy="1305041"/>
          </a:xfrm>
          <a:prstGeom prst="rect">
            <a:avLst/>
          </a:prstGeom>
          <a:noFill/>
          <a:ln>
            <a:noFill/>
          </a:ln>
        </p:spPr>
      </p:pic>
      <p:pic>
        <p:nvPicPr>
          <p:cNvPr id="329" name="Google Shape;329;p61"/>
          <p:cNvPicPr preferRelativeResize="0"/>
          <p:nvPr/>
        </p:nvPicPr>
        <p:blipFill rotWithShape="1">
          <a:blip r:embed="rId6">
            <a:alphaModFix/>
          </a:blip>
          <a:srcRect b="0" l="0" r="0" t="0"/>
          <a:stretch/>
        </p:blipFill>
        <p:spPr>
          <a:xfrm>
            <a:off x="329224" y="4031240"/>
            <a:ext cx="2299120" cy="897263"/>
          </a:xfrm>
          <a:prstGeom prst="rect">
            <a:avLst/>
          </a:prstGeom>
          <a:noFill/>
          <a:ln>
            <a:noFill/>
          </a:ln>
        </p:spPr>
      </p:pic>
      <p:sp>
        <p:nvSpPr>
          <p:cNvPr id="330" name="Google Shape;330;p61"/>
          <p:cNvSpPr txBox="1"/>
          <p:nvPr/>
        </p:nvSpPr>
        <p:spPr>
          <a:xfrm flipH="1">
            <a:off x="3687876" y="3023330"/>
            <a:ext cx="1896963"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Book Antiqua"/>
                <a:ea typeface="Book Antiqua"/>
                <a:cs typeface="Book Antiqua"/>
                <a:sym typeface="Book Antiqua"/>
              </a:rPr>
              <a:t>Fig. 2. Overall model architecture</a:t>
            </a:r>
            <a:endParaRPr b="0" i="0" sz="1400" u="none" cap="none" strike="noStrike">
              <a:solidFill>
                <a:srgbClr val="000000"/>
              </a:solidFill>
              <a:latin typeface="Arial"/>
              <a:ea typeface="Arial"/>
              <a:cs typeface="Arial"/>
              <a:sym typeface="Arial"/>
            </a:endParaRPr>
          </a:p>
        </p:txBody>
      </p:sp>
      <p:sp>
        <p:nvSpPr>
          <p:cNvPr id="331" name="Google Shape;331;p61"/>
          <p:cNvSpPr txBox="1"/>
          <p:nvPr/>
        </p:nvSpPr>
        <p:spPr>
          <a:xfrm>
            <a:off x="3190786" y="4692793"/>
            <a:ext cx="2783027"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Book Antiqua"/>
                <a:ea typeface="Book Antiqua"/>
                <a:cs typeface="Book Antiqua"/>
                <a:sym typeface="Book Antiqua"/>
              </a:rPr>
              <a:t>Fig. 3. Convolutional Neural Network architecture</a:t>
            </a:r>
            <a:endParaRPr b="0" i="0" sz="1400" u="none" cap="none" strike="noStrike">
              <a:solidFill>
                <a:srgbClr val="000000"/>
              </a:solidFill>
              <a:latin typeface="Arial"/>
              <a:ea typeface="Arial"/>
              <a:cs typeface="Arial"/>
              <a:sym typeface="Arial"/>
            </a:endParaRPr>
          </a:p>
        </p:txBody>
      </p:sp>
      <p:pic>
        <p:nvPicPr>
          <p:cNvPr id="332" name="Google Shape;332;p61"/>
          <p:cNvPicPr preferRelativeResize="0"/>
          <p:nvPr/>
        </p:nvPicPr>
        <p:blipFill rotWithShape="1">
          <a:blip r:embed="rId7">
            <a:alphaModFix/>
          </a:blip>
          <a:srcRect b="0" l="0" r="0" t="0"/>
          <a:stretch/>
        </p:blipFill>
        <p:spPr>
          <a:xfrm>
            <a:off x="6334259" y="729303"/>
            <a:ext cx="2528571" cy="1719376"/>
          </a:xfrm>
          <a:prstGeom prst="rect">
            <a:avLst/>
          </a:prstGeom>
          <a:noFill/>
          <a:ln>
            <a:noFill/>
          </a:ln>
        </p:spPr>
      </p:pic>
      <p:pic>
        <p:nvPicPr>
          <p:cNvPr id="333" name="Google Shape;333;p61"/>
          <p:cNvPicPr preferRelativeResize="0"/>
          <p:nvPr/>
        </p:nvPicPr>
        <p:blipFill rotWithShape="1">
          <a:blip r:embed="rId8">
            <a:alphaModFix/>
          </a:blip>
          <a:srcRect b="0" l="0" r="0" t="0"/>
          <a:stretch/>
        </p:blipFill>
        <p:spPr>
          <a:xfrm>
            <a:off x="6585777" y="2635027"/>
            <a:ext cx="2295772" cy="1396213"/>
          </a:xfrm>
          <a:prstGeom prst="rect">
            <a:avLst/>
          </a:prstGeom>
          <a:noFill/>
          <a:ln>
            <a:noFill/>
          </a:ln>
        </p:spPr>
      </p:pic>
      <p:sp>
        <p:nvSpPr>
          <p:cNvPr id="334" name="Google Shape;334;p61"/>
          <p:cNvSpPr txBox="1"/>
          <p:nvPr/>
        </p:nvSpPr>
        <p:spPr>
          <a:xfrm>
            <a:off x="6585776" y="4044865"/>
            <a:ext cx="229198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1" lang="en" sz="900" u="none" cap="none" strike="noStrike">
                <a:solidFill>
                  <a:srgbClr val="000000"/>
                </a:solidFill>
                <a:latin typeface="Book Antiqua"/>
                <a:ea typeface="Book Antiqua"/>
                <a:cs typeface="Book Antiqua"/>
                <a:sym typeface="Book Antiqua"/>
              </a:rPr>
              <a:t>Predicted caption– a young man is on a surf board on a wave</a:t>
            </a:r>
            <a:endParaRPr b="0" i="1" sz="900" u="none" cap="none" strike="noStrike">
              <a:solidFill>
                <a:srgbClr val="000000"/>
              </a:solidFill>
              <a:latin typeface="Book Antiqua"/>
              <a:ea typeface="Book Antiqua"/>
              <a:cs typeface="Book Antiqua"/>
              <a:sym typeface="Book Antiqu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338" name="Shape 338"/>
        <p:cNvGrpSpPr/>
        <p:nvPr/>
      </p:nvGrpSpPr>
      <p:grpSpPr>
        <a:xfrm>
          <a:off x="0" y="0"/>
          <a:ext cx="0" cy="0"/>
          <a:chOff x="0" y="0"/>
          <a:chExt cx="0" cy="0"/>
        </a:xfrm>
      </p:grpSpPr>
      <p:sp>
        <p:nvSpPr>
          <p:cNvPr id="339" name="Google Shape;339;p62"/>
          <p:cNvSpPr txBox="1"/>
          <p:nvPr/>
        </p:nvSpPr>
        <p:spPr>
          <a:xfrm>
            <a:off x="8949690" y="51435"/>
            <a:ext cx="257100" cy="115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300"/>
              <a:buFont typeface="Trebuchet MS"/>
              <a:buNone/>
            </a:pPr>
            <a:r>
              <a:rPr b="0" i="0" lang="en" sz="300" u="none" cap="none" strike="noStrike">
                <a:solidFill>
                  <a:srgbClr val="FFFFFF"/>
                </a:solidFill>
                <a:latin typeface="Trebuchet MS"/>
                <a:ea typeface="Trebuchet MS"/>
                <a:cs typeface="Trebuchet MS"/>
                <a:sym typeface="Trebuchet MS"/>
              </a:rPr>
              <a:t>TM</a:t>
            </a:r>
            <a:endParaRPr b="0" i="0" sz="1100" u="none" cap="none" strike="noStrike">
              <a:solidFill>
                <a:srgbClr val="000000"/>
              </a:solidFill>
              <a:latin typeface="Arial"/>
              <a:ea typeface="Arial"/>
              <a:cs typeface="Arial"/>
              <a:sym typeface="Arial"/>
            </a:endParaRPr>
          </a:p>
        </p:txBody>
      </p:sp>
      <p:sp>
        <p:nvSpPr>
          <p:cNvPr id="340" name="Google Shape;340;p62"/>
          <p:cNvSpPr/>
          <p:nvPr/>
        </p:nvSpPr>
        <p:spPr>
          <a:xfrm>
            <a:off x="-2" y="440871"/>
            <a:ext cx="2970240" cy="1490679"/>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Trebuchet MS"/>
              <a:ea typeface="Trebuchet MS"/>
              <a:cs typeface="Trebuchet MS"/>
              <a:sym typeface="Trebuchet MS"/>
            </a:endParaRPr>
          </a:p>
        </p:txBody>
      </p:sp>
      <p:sp>
        <p:nvSpPr>
          <p:cNvPr id="341" name="Google Shape;341;p62"/>
          <p:cNvSpPr/>
          <p:nvPr/>
        </p:nvSpPr>
        <p:spPr>
          <a:xfrm>
            <a:off x="2967277" y="509673"/>
            <a:ext cx="3324180" cy="4633827"/>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Trebuchet MS"/>
              <a:ea typeface="Trebuchet MS"/>
              <a:cs typeface="Trebuchet MS"/>
              <a:sym typeface="Trebuchet MS"/>
            </a:endParaRPr>
          </a:p>
        </p:txBody>
      </p:sp>
      <p:sp>
        <p:nvSpPr>
          <p:cNvPr id="342" name="Google Shape;342;p62"/>
          <p:cNvSpPr/>
          <p:nvPr/>
        </p:nvSpPr>
        <p:spPr>
          <a:xfrm>
            <a:off x="2148" y="1931551"/>
            <a:ext cx="2976723" cy="321195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343" name="Google Shape;343;p62"/>
          <p:cNvSpPr txBox="1"/>
          <p:nvPr/>
        </p:nvSpPr>
        <p:spPr>
          <a:xfrm>
            <a:off x="2989469" y="261378"/>
            <a:ext cx="984900"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Book Antiqua"/>
                <a:ea typeface="Book Antiqua"/>
                <a:cs typeface="Book Antiqua"/>
                <a:sym typeface="Book Antiqua"/>
              </a:rPr>
              <a:t> </a:t>
            </a:r>
            <a:endParaRPr b="1" i="0" sz="1400" u="none" cap="none" strike="noStrike">
              <a:solidFill>
                <a:srgbClr val="000000"/>
              </a:solidFill>
              <a:latin typeface="Book Antiqua"/>
              <a:ea typeface="Book Antiqua"/>
              <a:cs typeface="Book Antiqua"/>
              <a:sym typeface="Book Antiqua"/>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F5496"/>
                </a:solidFill>
                <a:latin typeface="Book Antiqua"/>
                <a:ea typeface="Book Antiqua"/>
                <a:cs typeface="Book Antiqua"/>
                <a:sym typeface="Book Antiqua"/>
              </a:rPr>
              <a:t>Methodology </a:t>
            </a:r>
            <a:r>
              <a:rPr b="0" i="0" lang="en" sz="1000" u="none" cap="none" strike="noStrike">
                <a:solidFill>
                  <a:srgbClr val="2F5496"/>
                </a:solidFill>
                <a:latin typeface="Book Antiqua"/>
                <a:ea typeface="Book Antiqua"/>
                <a:cs typeface="Book Antiqua"/>
                <a:sym typeface="Book Antiqua"/>
              </a:rPr>
              <a:t> </a:t>
            </a:r>
            <a:endParaRPr b="0" i="0" sz="1400" u="none" cap="none" strike="noStrike">
              <a:solidFill>
                <a:srgbClr val="000000"/>
              </a:solidFill>
              <a:latin typeface="Arial"/>
              <a:ea typeface="Arial"/>
              <a:cs typeface="Arial"/>
              <a:sym typeface="Arial"/>
            </a:endParaRPr>
          </a:p>
        </p:txBody>
      </p:sp>
      <p:sp>
        <p:nvSpPr>
          <p:cNvPr id="344" name="Google Shape;344;p62"/>
          <p:cNvSpPr txBox="1"/>
          <p:nvPr/>
        </p:nvSpPr>
        <p:spPr>
          <a:xfrm>
            <a:off x="-11903" y="1790440"/>
            <a:ext cx="2888675"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F5496"/>
                </a:solidFill>
                <a:latin typeface="Book Antiqua"/>
                <a:ea typeface="Book Antiqua"/>
                <a:cs typeface="Book Antiqua"/>
                <a:sym typeface="Book Antiqua"/>
              </a:rPr>
              <a:t>Proposed Model</a:t>
            </a:r>
            <a:endParaRPr b="1" i="0" sz="1000" u="none" cap="none" strike="noStrike">
              <a:solidFill>
                <a:srgbClr val="2F5496"/>
              </a:solidFill>
              <a:latin typeface="Book Antiqua"/>
              <a:ea typeface="Book Antiqua"/>
              <a:cs typeface="Book Antiqua"/>
              <a:sym typeface="Book Antiqua"/>
            </a:endParaRPr>
          </a:p>
        </p:txBody>
      </p:sp>
      <p:sp>
        <p:nvSpPr>
          <p:cNvPr id="345" name="Google Shape;345;p62"/>
          <p:cNvSpPr/>
          <p:nvPr/>
        </p:nvSpPr>
        <p:spPr>
          <a:xfrm>
            <a:off x="-12990" y="-40532"/>
            <a:ext cx="9156990" cy="573475"/>
          </a:xfrm>
          <a:prstGeom prst="rect">
            <a:avLst/>
          </a:prstGeom>
          <a:solidFill>
            <a:schemeClr val="dk1"/>
          </a:solid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Book Antiqua"/>
              <a:ea typeface="Book Antiqua"/>
              <a:cs typeface="Book Antiqua"/>
              <a:sym typeface="Book Antiqua"/>
            </a:endParaRPr>
          </a:p>
        </p:txBody>
      </p:sp>
      <p:sp>
        <p:nvSpPr>
          <p:cNvPr id="346" name="Google Shape;346;p62"/>
          <p:cNvSpPr/>
          <p:nvPr/>
        </p:nvSpPr>
        <p:spPr>
          <a:xfrm>
            <a:off x="568508" y="23889"/>
            <a:ext cx="8381182" cy="31609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Book Antiqua"/>
                <a:ea typeface="Book Antiqua"/>
                <a:cs typeface="Book Antiqua"/>
                <a:sym typeface="Book Antiqua"/>
              </a:rPr>
              <a:t> Image Captioning Using Inception V3 Transfer Learning Model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Book Antiqua"/>
                <a:ea typeface="Book Antiqua"/>
                <a:cs typeface="Book Antiqua"/>
                <a:sym typeface="Book Antiqua"/>
              </a:rPr>
              <a:t>Authors: Sheshang Degadwala, Dhairya Vyas, Haimanti Biswas, Utsho Chakraborty, Sowrav Saha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Book Antiqua"/>
              <a:ea typeface="Book Antiqua"/>
              <a:cs typeface="Book Antiqua"/>
              <a:sym typeface="Book Antiqua"/>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Book Antiqua"/>
              <a:ea typeface="Book Antiqua"/>
              <a:cs typeface="Book Antiqua"/>
              <a:sym typeface="Book Antiqua"/>
            </a:endParaRPr>
          </a:p>
        </p:txBody>
      </p:sp>
      <p:pic>
        <p:nvPicPr>
          <p:cNvPr id="347" name="Google Shape;347;p62"/>
          <p:cNvPicPr preferRelativeResize="0"/>
          <p:nvPr/>
        </p:nvPicPr>
        <p:blipFill rotWithShape="1">
          <a:blip r:embed="rId3">
            <a:alphaModFix/>
          </a:blip>
          <a:srcRect b="0" l="0" r="0" t="0"/>
          <a:stretch/>
        </p:blipFill>
        <p:spPr>
          <a:xfrm>
            <a:off x="32500" y="0"/>
            <a:ext cx="492600" cy="492600"/>
          </a:xfrm>
          <a:prstGeom prst="rect">
            <a:avLst/>
          </a:prstGeom>
          <a:noFill/>
          <a:ln>
            <a:noFill/>
          </a:ln>
        </p:spPr>
      </p:pic>
      <p:sp>
        <p:nvSpPr>
          <p:cNvPr id="348" name="Google Shape;348;p62"/>
          <p:cNvSpPr txBox="1"/>
          <p:nvPr/>
        </p:nvSpPr>
        <p:spPr>
          <a:xfrm>
            <a:off x="0" y="520752"/>
            <a:ext cx="2888673" cy="254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2F5496"/>
              </a:buClr>
              <a:buSzPts val="1200"/>
              <a:buFont typeface="Trebuchet MS"/>
              <a:buNone/>
            </a:pPr>
            <a:r>
              <a:rPr b="1" i="0" lang="en" sz="1000" u="none" cap="none" strike="noStrike">
                <a:solidFill>
                  <a:srgbClr val="2F5496"/>
                </a:solidFill>
                <a:latin typeface="Book Antiqua"/>
                <a:ea typeface="Book Antiqua"/>
                <a:cs typeface="Book Antiqua"/>
                <a:sym typeface="Book Antiqua"/>
              </a:rPr>
              <a:t>Introduction</a:t>
            </a:r>
            <a:endParaRPr b="0" i="0" sz="1400" u="none" cap="none" strike="noStrike">
              <a:solidFill>
                <a:srgbClr val="000000"/>
              </a:solidFill>
              <a:latin typeface="Arial"/>
              <a:ea typeface="Arial"/>
              <a:cs typeface="Arial"/>
              <a:sym typeface="Arial"/>
            </a:endParaRPr>
          </a:p>
        </p:txBody>
      </p:sp>
      <p:sp>
        <p:nvSpPr>
          <p:cNvPr id="349" name="Google Shape;349;p62"/>
          <p:cNvSpPr txBox="1"/>
          <p:nvPr/>
        </p:nvSpPr>
        <p:spPr>
          <a:xfrm>
            <a:off x="-194783" y="1947031"/>
            <a:ext cx="3136712" cy="3231624"/>
          </a:xfrm>
          <a:prstGeom prst="rect">
            <a:avLst/>
          </a:prstGeom>
          <a:noFill/>
          <a:ln>
            <a:noFill/>
          </a:ln>
        </p:spPr>
        <p:txBody>
          <a:bodyPr anchorCtr="0" anchor="t" bIns="91425" lIns="91425" spcFirstLastPara="1" rIns="91425" wrap="square" tIns="91425">
            <a:spAutoFit/>
          </a:bodyPr>
          <a:lstStyle/>
          <a:p>
            <a:pPr indent="0" lvl="0" marL="177800" marR="0" rtl="0" algn="just">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Book Antiqua"/>
                <a:ea typeface="Book Antiqua"/>
                <a:cs typeface="Book Antiqua"/>
                <a:sym typeface="Book Antiqua"/>
              </a:rPr>
              <a:t>In the proposed model, input is sent to the model Inception-v3 and the output received is sent to a new completely connected layer introduced at the end of the model Inception-v3. The layer convert the output of the model into a word embedding vector. This is fed into an LSTM cell sequence by embedding vector. The LSTM cell may rely on sequences of information and accumulate them over time. This helps to construct meaning full captions.</a:t>
            </a:r>
            <a:endParaRPr b="0" i="0" sz="1400" u="none" cap="none" strike="noStrike">
              <a:solidFill>
                <a:srgbClr val="000000"/>
              </a:solidFill>
              <a:latin typeface="Arial"/>
              <a:ea typeface="Arial"/>
              <a:cs typeface="Arial"/>
              <a:sym typeface="Arial"/>
            </a:endParaRPr>
          </a:p>
          <a:p>
            <a:pPr indent="0" lvl="0" marL="177800" marR="0" rtl="0" algn="just">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Book Antiqua"/>
                <a:ea typeface="Book Antiqua"/>
                <a:cs typeface="Book Antiqua"/>
                <a:sym typeface="Book Antiqua"/>
              </a:rPr>
              <a:t>During the training, a pair of photos and subtitles are shown to the model. The start-v3 component of the model is taught to identify all possible object in image. In the LSTM portion, each word is predicted in the picture using previous words in a phrase. The objective of training is to reduce the failure function .</a:t>
            </a:r>
            <a:endParaRPr b="0" i="0" sz="1400" u="none" cap="none" strike="noStrike">
              <a:solidFill>
                <a:srgbClr val="000000"/>
              </a:solidFill>
              <a:latin typeface="Arial"/>
              <a:ea typeface="Arial"/>
              <a:cs typeface="Arial"/>
              <a:sym typeface="Arial"/>
            </a:endParaRPr>
          </a:p>
          <a:p>
            <a:pPr indent="0" lvl="0" marL="177800" marR="0" rtl="0" algn="just">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Book Antiqua"/>
              <a:ea typeface="Book Antiqua"/>
              <a:cs typeface="Book Antiqua"/>
              <a:sym typeface="Book Antiqua"/>
            </a:endParaRPr>
          </a:p>
          <a:p>
            <a:pPr indent="0" lvl="0" marL="177800" marR="0" rtl="0" algn="just">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Book Antiqua"/>
              <a:ea typeface="Book Antiqua"/>
              <a:cs typeface="Book Antiqua"/>
              <a:sym typeface="Book Antiqua"/>
            </a:endParaRPr>
          </a:p>
          <a:p>
            <a:pPr indent="0" lvl="0" marL="177800" marR="0" rtl="0" algn="just">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Book Antiqua"/>
              <a:ea typeface="Book Antiqua"/>
              <a:cs typeface="Book Antiqua"/>
              <a:sym typeface="Book Antiqua"/>
            </a:endParaRPr>
          </a:p>
          <a:p>
            <a:pPr indent="0" lvl="0" marL="177800" marR="0" rtl="0" algn="just">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Book Antiqua"/>
                <a:ea typeface="Book Antiqua"/>
                <a:cs typeface="Book Antiqua"/>
                <a:sym typeface="Book Antiqua"/>
              </a:rPr>
              <a:t>The dataset used was filker8k which has 8,000 images combined with five separate captions that offer concise explanations of the salient individuals and events. </a:t>
            </a:r>
            <a:endParaRPr b="0" i="0" sz="1400" u="none" cap="none" strike="noStrike">
              <a:solidFill>
                <a:srgbClr val="000000"/>
              </a:solidFill>
              <a:latin typeface="Arial"/>
              <a:ea typeface="Arial"/>
              <a:cs typeface="Arial"/>
              <a:sym typeface="Arial"/>
            </a:endParaRPr>
          </a:p>
          <a:p>
            <a:pPr indent="0" lvl="0" marL="177800" marR="0" rtl="0" algn="just">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Book Antiqua"/>
              <a:ea typeface="Book Antiqua"/>
              <a:cs typeface="Book Antiqua"/>
              <a:sym typeface="Book Antiqua"/>
            </a:endParaRPr>
          </a:p>
        </p:txBody>
      </p:sp>
      <p:sp>
        <p:nvSpPr>
          <p:cNvPr id="350" name="Google Shape;350;p62"/>
          <p:cNvSpPr txBox="1"/>
          <p:nvPr/>
        </p:nvSpPr>
        <p:spPr>
          <a:xfrm>
            <a:off x="-12990" y="482328"/>
            <a:ext cx="2989471" cy="129263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Book Antiqua"/>
              <a:ea typeface="Book Antiqua"/>
              <a:cs typeface="Book Antiqua"/>
              <a:sym typeface="Book Antiqua"/>
            </a:endParaRPr>
          </a:p>
          <a:p>
            <a:pPr indent="0" lvl="0" marL="0" marR="0" rtl="0" algn="just">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Book Antiqua"/>
                <a:ea typeface="Book Antiqua"/>
                <a:cs typeface="Book Antiqua"/>
                <a:sym typeface="Book Antiqua"/>
              </a:rPr>
              <a:t>This article, examine an interesting multi-modal dilemma in which Image Captioning is the most useful Deep Learning technology. A picture title is the manner in which text descriptions based on objects and image behavior can be generated from an image. This technique can be used in a wide variety of real-life applications</a:t>
            </a:r>
            <a:endParaRPr b="0" i="0" sz="1400" u="none" cap="none" strike="noStrike">
              <a:solidFill>
                <a:srgbClr val="000000"/>
              </a:solidFill>
              <a:latin typeface="Arial"/>
              <a:ea typeface="Arial"/>
              <a:cs typeface="Arial"/>
              <a:sym typeface="Arial"/>
            </a:endParaRPr>
          </a:p>
        </p:txBody>
      </p:sp>
      <p:sp>
        <p:nvSpPr>
          <p:cNvPr id="351" name="Google Shape;351;p62"/>
          <p:cNvSpPr/>
          <p:nvPr/>
        </p:nvSpPr>
        <p:spPr>
          <a:xfrm>
            <a:off x="6283248" y="4333150"/>
            <a:ext cx="2860752" cy="81035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1400" u="none" cap="none" strike="noStrike">
              <a:solidFill>
                <a:srgbClr val="FFFFFF"/>
              </a:solidFill>
              <a:latin typeface="Trebuchet MS"/>
              <a:ea typeface="Trebuchet MS"/>
              <a:cs typeface="Trebuchet MS"/>
              <a:sym typeface="Trebuchet MS"/>
            </a:endParaRPr>
          </a:p>
        </p:txBody>
      </p:sp>
      <p:sp>
        <p:nvSpPr>
          <p:cNvPr id="352" name="Google Shape;352;p62"/>
          <p:cNvSpPr txBox="1"/>
          <p:nvPr/>
        </p:nvSpPr>
        <p:spPr>
          <a:xfrm>
            <a:off x="6291457" y="4287699"/>
            <a:ext cx="1082598"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F5496"/>
                </a:solidFill>
                <a:latin typeface="Book Antiqua"/>
                <a:ea typeface="Book Antiqua"/>
                <a:cs typeface="Book Antiqua"/>
                <a:sym typeface="Book Antiqua"/>
              </a:rPr>
              <a:t>Conclusion</a:t>
            </a:r>
            <a:endParaRPr b="1" i="0" sz="1000" u="none" cap="none" strike="noStrike">
              <a:solidFill>
                <a:srgbClr val="2F5496"/>
              </a:solidFill>
              <a:latin typeface="Book Antiqua"/>
              <a:ea typeface="Book Antiqua"/>
              <a:cs typeface="Book Antiqua"/>
              <a:sym typeface="Book Antiqua"/>
            </a:endParaRPr>
          </a:p>
        </p:txBody>
      </p:sp>
      <p:sp>
        <p:nvSpPr>
          <p:cNvPr id="353" name="Google Shape;353;p62"/>
          <p:cNvSpPr txBox="1"/>
          <p:nvPr/>
        </p:nvSpPr>
        <p:spPr>
          <a:xfrm>
            <a:off x="6291457" y="4498212"/>
            <a:ext cx="2750943" cy="64633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Book Antiqua"/>
                <a:ea typeface="Book Antiqua"/>
                <a:cs typeface="Book Antiqua"/>
                <a:sym typeface="Book Antiqua"/>
              </a:rPr>
              <a:t>This Proposed system can autonomously interpret an image and provide a rational definition with 88.92% accuracy compared to other CNN methods which gives 64.87% accuracy</a:t>
            </a:r>
            <a:endParaRPr b="0" i="0" sz="900" u="none" cap="none" strike="noStrike">
              <a:solidFill>
                <a:srgbClr val="000000"/>
              </a:solidFill>
              <a:latin typeface="Book Antiqua"/>
              <a:ea typeface="Book Antiqua"/>
              <a:cs typeface="Book Antiqua"/>
              <a:sym typeface="Book Antiqua"/>
            </a:endParaRPr>
          </a:p>
        </p:txBody>
      </p:sp>
      <p:sp>
        <p:nvSpPr>
          <p:cNvPr id="354" name="Google Shape;354;p62"/>
          <p:cNvSpPr/>
          <p:nvPr/>
        </p:nvSpPr>
        <p:spPr>
          <a:xfrm>
            <a:off x="6148425" y="541025"/>
            <a:ext cx="2989500" cy="38295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FFFFFF"/>
              </a:buClr>
              <a:buSzPts val="1400"/>
              <a:buFont typeface="Calibri"/>
              <a:buNone/>
            </a:pPr>
            <a:r>
              <a:t/>
            </a:r>
            <a:endParaRPr b="1" i="0" sz="1200" u="none" cap="none" strike="noStrike">
              <a:solidFill>
                <a:srgbClr val="2F5496"/>
              </a:solidFill>
              <a:latin typeface="Trebuchet MS"/>
              <a:ea typeface="Trebuchet MS"/>
              <a:cs typeface="Trebuchet MS"/>
              <a:sym typeface="Trebuchet MS"/>
            </a:endParaRPr>
          </a:p>
        </p:txBody>
      </p:sp>
      <p:sp>
        <p:nvSpPr>
          <p:cNvPr id="355" name="Google Shape;355;p62"/>
          <p:cNvSpPr txBox="1"/>
          <p:nvPr/>
        </p:nvSpPr>
        <p:spPr>
          <a:xfrm>
            <a:off x="6283248" y="480331"/>
            <a:ext cx="2630595" cy="20496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F5496"/>
                </a:solidFill>
                <a:latin typeface="Book Antiqua"/>
                <a:ea typeface="Book Antiqua"/>
                <a:cs typeface="Book Antiqua"/>
                <a:sym typeface="Book Antiqua"/>
              </a:rPr>
              <a:t>Results </a:t>
            </a:r>
            <a:endParaRPr b="1" i="0" sz="1000" u="none" cap="none" strike="noStrike">
              <a:solidFill>
                <a:srgbClr val="2F5496"/>
              </a:solidFill>
              <a:latin typeface="Book Antiqua"/>
              <a:ea typeface="Book Antiqua"/>
              <a:cs typeface="Book Antiqua"/>
              <a:sym typeface="Book Antiqua"/>
            </a:endParaRPr>
          </a:p>
        </p:txBody>
      </p:sp>
      <p:sp>
        <p:nvSpPr>
          <p:cNvPr id="356" name="Google Shape;356;p62"/>
          <p:cNvSpPr txBox="1"/>
          <p:nvPr/>
        </p:nvSpPr>
        <p:spPr>
          <a:xfrm flipH="1">
            <a:off x="3700173" y="2079357"/>
            <a:ext cx="2035808"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Book Antiqua"/>
                <a:ea typeface="Book Antiqua"/>
                <a:cs typeface="Book Antiqua"/>
                <a:sym typeface="Book Antiqua"/>
              </a:rPr>
              <a:t>Fig. 1. Proposed Model Architecture</a:t>
            </a:r>
            <a:endParaRPr b="0" i="0" sz="1400" u="none" cap="none" strike="noStrike">
              <a:solidFill>
                <a:srgbClr val="000000"/>
              </a:solidFill>
              <a:latin typeface="Arial"/>
              <a:ea typeface="Arial"/>
              <a:cs typeface="Arial"/>
              <a:sym typeface="Arial"/>
            </a:endParaRPr>
          </a:p>
        </p:txBody>
      </p:sp>
      <p:sp>
        <p:nvSpPr>
          <p:cNvPr id="357" name="Google Shape;357;p62"/>
          <p:cNvSpPr txBox="1"/>
          <p:nvPr/>
        </p:nvSpPr>
        <p:spPr>
          <a:xfrm>
            <a:off x="3956165" y="4504146"/>
            <a:ext cx="1381214"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Book Antiqua"/>
                <a:ea typeface="Book Antiqua"/>
                <a:cs typeface="Book Antiqua"/>
                <a:sym typeface="Book Antiqua"/>
              </a:rPr>
              <a:t>Fig. 2. Model Summary</a:t>
            </a:r>
            <a:endParaRPr b="0" i="0" sz="1400" u="none" cap="none" strike="noStrike">
              <a:solidFill>
                <a:srgbClr val="000000"/>
              </a:solidFill>
              <a:latin typeface="Arial"/>
              <a:ea typeface="Arial"/>
              <a:cs typeface="Arial"/>
              <a:sym typeface="Arial"/>
            </a:endParaRPr>
          </a:p>
        </p:txBody>
      </p:sp>
      <p:pic>
        <p:nvPicPr>
          <p:cNvPr id="358" name="Google Shape;358;p62"/>
          <p:cNvPicPr preferRelativeResize="0"/>
          <p:nvPr/>
        </p:nvPicPr>
        <p:blipFill rotWithShape="1">
          <a:blip r:embed="rId4">
            <a:alphaModFix/>
          </a:blip>
          <a:srcRect b="0" l="0" r="0" t="0"/>
          <a:stretch/>
        </p:blipFill>
        <p:spPr>
          <a:xfrm>
            <a:off x="811361" y="4130972"/>
            <a:ext cx="1242136" cy="367240"/>
          </a:xfrm>
          <a:prstGeom prst="rect">
            <a:avLst/>
          </a:prstGeom>
          <a:noFill/>
          <a:ln>
            <a:noFill/>
          </a:ln>
        </p:spPr>
      </p:pic>
      <p:pic>
        <p:nvPicPr>
          <p:cNvPr id="359" name="Google Shape;359;p62"/>
          <p:cNvPicPr preferRelativeResize="0"/>
          <p:nvPr/>
        </p:nvPicPr>
        <p:blipFill rotWithShape="1">
          <a:blip r:embed="rId5">
            <a:alphaModFix/>
          </a:blip>
          <a:srcRect b="0" l="0" r="0" t="0"/>
          <a:stretch/>
        </p:blipFill>
        <p:spPr>
          <a:xfrm>
            <a:off x="3138860" y="2418189"/>
            <a:ext cx="2960356" cy="2088435"/>
          </a:xfrm>
          <a:prstGeom prst="rect">
            <a:avLst/>
          </a:prstGeom>
          <a:noFill/>
          <a:ln>
            <a:noFill/>
          </a:ln>
        </p:spPr>
      </p:pic>
      <p:pic>
        <p:nvPicPr>
          <p:cNvPr id="360" name="Google Shape;360;p62"/>
          <p:cNvPicPr preferRelativeResize="0"/>
          <p:nvPr/>
        </p:nvPicPr>
        <p:blipFill rotWithShape="1">
          <a:blip r:embed="rId6">
            <a:alphaModFix/>
          </a:blip>
          <a:srcRect b="0" l="0" r="0" t="0"/>
          <a:stretch/>
        </p:blipFill>
        <p:spPr>
          <a:xfrm>
            <a:off x="3143679" y="872672"/>
            <a:ext cx="2911558" cy="1253299"/>
          </a:xfrm>
          <a:prstGeom prst="rect">
            <a:avLst/>
          </a:prstGeom>
          <a:noFill/>
          <a:ln>
            <a:noFill/>
          </a:ln>
        </p:spPr>
      </p:pic>
      <p:pic>
        <p:nvPicPr>
          <p:cNvPr id="361" name="Google Shape;361;p62"/>
          <p:cNvPicPr preferRelativeResize="0"/>
          <p:nvPr/>
        </p:nvPicPr>
        <p:blipFill rotWithShape="1">
          <a:blip r:embed="rId7">
            <a:alphaModFix/>
          </a:blip>
          <a:srcRect b="0" l="0" r="0" t="0"/>
          <a:stretch/>
        </p:blipFill>
        <p:spPr>
          <a:xfrm>
            <a:off x="6611731" y="703491"/>
            <a:ext cx="2033504" cy="1321767"/>
          </a:xfrm>
          <a:prstGeom prst="rect">
            <a:avLst/>
          </a:prstGeom>
          <a:noFill/>
          <a:ln>
            <a:noFill/>
          </a:ln>
        </p:spPr>
      </p:pic>
      <p:sp>
        <p:nvSpPr>
          <p:cNvPr id="362" name="Google Shape;362;p62"/>
          <p:cNvSpPr txBox="1"/>
          <p:nvPr/>
        </p:nvSpPr>
        <p:spPr>
          <a:xfrm>
            <a:off x="6805411" y="3606350"/>
            <a:ext cx="1847289"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Book Antiqua"/>
                <a:ea typeface="Book Antiqua"/>
                <a:cs typeface="Book Antiqua"/>
                <a:sym typeface="Book Antiqua"/>
              </a:rPr>
              <a:t>Fig. 4. Loss versus Epoch plot</a:t>
            </a:r>
            <a:endParaRPr b="0" i="0" sz="900" u="none" cap="none" strike="noStrike">
              <a:solidFill>
                <a:srgbClr val="000000"/>
              </a:solidFill>
              <a:latin typeface="Book Antiqua"/>
              <a:ea typeface="Book Antiqua"/>
              <a:cs typeface="Book Antiqua"/>
              <a:sym typeface="Book Antiqua"/>
            </a:endParaRPr>
          </a:p>
        </p:txBody>
      </p:sp>
      <p:sp>
        <p:nvSpPr>
          <p:cNvPr id="363" name="Google Shape;363;p62"/>
          <p:cNvSpPr txBox="1"/>
          <p:nvPr/>
        </p:nvSpPr>
        <p:spPr>
          <a:xfrm>
            <a:off x="6677405" y="2037630"/>
            <a:ext cx="2011670"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Book Antiqua"/>
                <a:ea typeface="Book Antiqua"/>
                <a:cs typeface="Book Antiqua"/>
                <a:sym typeface="Book Antiqua"/>
              </a:rPr>
              <a:t>Fig. 3. Accuracy versus Epoch plot</a:t>
            </a:r>
            <a:endParaRPr b="0" i="0" sz="900" u="none" cap="none" strike="noStrike">
              <a:solidFill>
                <a:srgbClr val="000000"/>
              </a:solidFill>
              <a:latin typeface="Book Antiqua"/>
              <a:ea typeface="Book Antiqua"/>
              <a:cs typeface="Book Antiqua"/>
              <a:sym typeface="Book Antiqua"/>
            </a:endParaRPr>
          </a:p>
        </p:txBody>
      </p:sp>
      <p:pic>
        <p:nvPicPr>
          <p:cNvPr id="364" name="Google Shape;364;p62"/>
          <p:cNvPicPr preferRelativeResize="0"/>
          <p:nvPr/>
        </p:nvPicPr>
        <p:blipFill rotWithShape="1">
          <a:blip r:embed="rId8">
            <a:alphaModFix/>
          </a:blip>
          <a:srcRect b="0" l="0" r="0" t="0"/>
          <a:stretch/>
        </p:blipFill>
        <p:spPr>
          <a:xfrm>
            <a:off x="6677405" y="3828105"/>
            <a:ext cx="2103303" cy="468671"/>
          </a:xfrm>
          <a:prstGeom prst="rect">
            <a:avLst/>
          </a:prstGeom>
          <a:noFill/>
          <a:ln>
            <a:noFill/>
          </a:ln>
        </p:spPr>
      </p:pic>
      <p:pic>
        <p:nvPicPr>
          <p:cNvPr id="365" name="Google Shape;365;p62"/>
          <p:cNvPicPr preferRelativeResize="0"/>
          <p:nvPr/>
        </p:nvPicPr>
        <p:blipFill rotWithShape="1">
          <a:blip r:embed="rId9">
            <a:alphaModFix/>
          </a:blip>
          <a:srcRect b="0" l="0" r="0" t="0"/>
          <a:stretch/>
        </p:blipFill>
        <p:spPr>
          <a:xfrm>
            <a:off x="6611731" y="2268462"/>
            <a:ext cx="2033504" cy="13908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63"/>
          <p:cNvPicPr preferRelativeResize="0"/>
          <p:nvPr/>
        </p:nvPicPr>
        <p:blipFill rotWithShape="1">
          <a:blip r:embed="rId3">
            <a:alphaModFix/>
          </a:blip>
          <a:srcRect b="0" l="0" r="0" t="0"/>
          <a:stretch/>
        </p:blipFill>
        <p:spPr>
          <a:xfrm>
            <a:off x="-189325" y="-49500"/>
            <a:ext cx="9521848" cy="51929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